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85" r:id="rId4"/>
    <p:sldId id="287" r:id="rId5"/>
    <p:sldId id="263" r:id="rId6"/>
    <p:sldId id="284" r:id="rId7"/>
    <p:sldId id="286" r:id="rId8"/>
    <p:sldId id="262" r:id="rId9"/>
    <p:sldId id="264" r:id="rId10"/>
    <p:sldId id="265" r:id="rId11"/>
    <p:sldId id="288" r:id="rId12"/>
    <p:sldId id="268" r:id="rId13"/>
    <p:sldId id="290" r:id="rId14"/>
    <p:sldId id="271" r:id="rId15"/>
    <p:sldId id="301" r:id="rId16"/>
    <p:sldId id="296" r:id="rId17"/>
    <p:sldId id="302" r:id="rId18"/>
    <p:sldId id="277" r:id="rId19"/>
    <p:sldId id="278" r:id="rId20"/>
    <p:sldId id="298" r:id="rId21"/>
    <p:sldId id="299" r:id="rId22"/>
    <p:sldId id="300" r:id="rId23"/>
    <p:sldId id="281" r:id="rId24"/>
    <p:sldId id="282" r:id="rId25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19"/>
    <a:srgbClr val="F8BD28"/>
    <a:srgbClr val="000000"/>
    <a:srgbClr val="FFC000"/>
    <a:srgbClr val="BE8906"/>
    <a:srgbClr val="0070C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3561" autoAdjust="0"/>
  </p:normalViewPr>
  <p:slideViewPr>
    <p:cSldViewPr snapToGrid="0">
      <p:cViewPr varScale="1">
        <p:scale>
          <a:sx n="63" d="100"/>
          <a:sy n="63" d="100"/>
        </p:scale>
        <p:origin x="96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9F586D-77A4-47DF-B309-F84C2DBC9D2B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8A09F2-9F06-41D0-B470-F4F100A68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5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1F8611-C311-4CA4-898C-F4E3D00F345B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3A6555-774F-4DCF-A68D-492F9AE25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01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pdaac.usgs.gov/products/modis_products_tabl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oursquare.com/about" TargetMode="External"/><Relationship Id="rId5" Type="http://schemas.openxmlformats.org/officeDocument/2006/relationships/hyperlink" Target="https://blog.twitter.com/2013/the-geography-of-tweets" TargetMode="External"/><Relationship Id="rId4" Type="http://schemas.openxmlformats.org/officeDocument/2006/relationships/hyperlink" Target="http://wiki.openstreetmap.org/wiki/Planet.os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NASA data:</a:t>
            </a:r>
            <a:r>
              <a:rPr lang="en-US" baseline="0" dirty="0" smtClean="0"/>
              <a:t> ~575 Terabytes in volume (as of April 30, 2011) [</a:t>
            </a:r>
            <a:r>
              <a:rPr lang="en-US" dirty="0" smtClean="0">
                <a:hlinkClick r:id="rId3"/>
              </a:rPr>
              <a:t>https://lpdaac.usgs.gov/products/modis_products_table</a:t>
            </a:r>
            <a:r>
              <a:rPr lang="en-US" baseline="0" dirty="0" smtClean="0"/>
              <a:t>]</a:t>
            </a:r>
            <a:endParaRPr lang="en-US" dirty="0" smtClean="0"/>
          </a:p>
          <a:p>
            <a:r>
              <a:rPr lang="en-US" dirty="0" smtClean="0"/>
              <a:t>OSM:</a:t>
            </a:r>
            <a:r>
              <a:rPr lang="en-US" baseline="0" dirty="0" smtClean="0"/>
              <a:t> 400GB [</a:t>
            </a:r>
            <a:r>
              <a:rPr lang="en-US" dirty="0" smtClean="0">
                <a:hlinkClick r:id="rId4"/>
              </a:rPr>
              <a:t>http://wiki.openstreetmap.org/wiki/Planet.osm</a:t>
            </a:r>
            <a:r>
              <a:rPr lang="en-US" dirty="0" smtClean="0"/>
              <a:t>]</a:t>
            </a:r>
          </a:p>
          <a:p>
            <a:r>
              <a:rPr lang="en-US" dirty="0" err="1" smtClean="0"/>
              <a:t>Geotagged</a:t>
            </a:r>
            <a:r>
              <a:rPr lang="en-US" baseline="0" dirty="0" smtClean="0"/>
              <a:t> tweets: Billions [</a:t>
            </a:r>
            <a:r>
              <a:rPr lang="en-US" dirty="0" smtClean="0">
                <a:hlinkClick r:id="rId5"/>
              </a:rPr>
              <a:t>https://blog.twitter.com/2013/the-geography-of-tweets</a:t>
            </a:r>
            <a:r>
              <a:rPr lang="en-US" dirty="0" smtClean="0"/>
              <a:t>]</a:t>
            </a:r>
            <a:endParaRPr lang="en-US" baseline="0" dirty="0" smtClean="0"/>
          </a:p>
          <a:p>
            <a:pPr defTabSz="931774">
              <a:defRPr/>
            </a:pPr>
            <a:r>
              <a:rPr lang="en-US" dirty="0" smtClean="0"/>
              <a:t>4sq </a:t>
            </a:r>
            <a:r>
              <a:rPr lang="en-US" dirty="0" err="1" smtClean="0"/>
              <a:t>checkins</a:t>
            </a:r>
            <a:r>
              <a:rPr lang="en-US" dirty="0" smtClean="0"/>
              <a:t>: </a:t>
            </a:r>
            <a:r>
              <a:rPr lang="en-US" dirty="0"/>
              <a:t>Over 4.5 billion check-ins, with millions more every day [</a:t>
            </a:r>
            <a:r>
              <a:rPr lang="en-US" dirty="0" smtClean="0">
                <a:hlinkClick r:id="rId6"/>
              </a:rPr>
              <a:t>https://foursquare.com/about</a:t>
            </a:r>
            <a:r>
              <a:rPr lang="en-US" dirty="0" smtClean="0"/>
              <a:t>] (Updated September 2013)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A6555-774F-4DCF-A68D-492F9AE259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95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white">
          <a:xfrm>
            <a:off x="812800" y="1600201"/>
            <a:ext cx="10566400" cy="1571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8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508000" y="76200"/>
            <a:ext cx="1137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lang="en-US" altLang="ko-KR" sz="4800" b="1" i="1" kern="1200" dirty="0" smtClean="0">
                <a:solidFill>
                  <a:srgbClr val="FFCC00"/>
                </a:solidFill>
                <a:latin typeface="Arial Black" pitchFamily="34" charset="0"/>
                <a:ea typeface="굴림" pitchFamily="34" charset="-127"/>
                <a:cs typeface="HyhwpEQ"/>
              </a:rPr>
              <a:t>University of Minnesota</a:t>
            </a:r>
            <a:endParaRPr lang="en-US" altLang="ko-KR" sz="4800" b="1" i="1" kern="1200" dirty="0">
              <a:solidFill>
                <a:srgbClr val="FFCC00"/>
              </a:solidFill>
              <a:latin typeface="Arial Black" pitchFamily="34" charset="0"/>
              <a:ea typeface="굴림" pitchFamily="34" charset="-127"/>
              <a:cs typeface="HyhwpEQ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540500"/>
            <a:ext cx="12192000" cy="3175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540500"/>
            <a:ext cx="3149600" cy="304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1800225"/>
            <a:ext cx="10464800" cy="1143000"/>
          </a:xfrm>
        </p:spPr>
        <p:txBody>
          <a:bodyPr/>
          <a:lstStyle>
            <a:lvl1pPr algn="ctr">
              <a:defRPr sz="3600">
                <a:solidFill>
                  <a:srgbClr val="800000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40200"/>
            <a:ext cx="9753600" cy="1371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 b="0">
                <a:solidFill>
                  <a:srgbClr val="B90337"/>
                </a:solidFill>
              </a:defRPr>
            </a:lvl1pPr>
          </a:lstStyle>
          <a:p>
            <a:r>
              <a:rPr lang="en-US" altLang="ko-KR" smtClean="0"/>
              <a:t>Click to edit Master subtitle style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4180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 txBox="1">
            <a:spLocks noChangeArrowheads="1"/>
          </p:cNvSpPr>
          <p:nvPr/>
        </p:nvSpPr>
        <p:spPr>
          <a:xfrm>
            <a:off x="0" y="6540500"/>
            <a:ext cx="3149600" cy="317500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>
              <a:defRPr smtClean="0"/>
            </a:lvl1pPr>
          </a:lstStyle>
          <a:p>
            <a:pPr algn="ctr">
              <a:defRPr/>
            </a:pPr>
            <a:endParaRPr lang="en-US" sz="1400" b="1" dirty="0">
              <a:solidFill>
                <a:srgbClr val="C00000"/>
              </a:solidFill>
              <a:latin typeface="Arial" charset="0"/>
              <a:ea typeface="HyhwpEQ" pitchFamily="18" charset="-127"/>
              <a:cs typeface="+mn-cs"/>
            </a:endParaRPr>
          </a:p>
        </p:txBody>
      </p:sp>
      <p:pic>
        <p:nvPicPr>
          <p:cNvPr id="5" name="Picture 15" descr="MHwdmk-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33" y="6597650"/>
            <a:ext cx="3048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800000"/>
              </a:buClr>
              <a:buSzPct val="130000"/>
              <a:buFont typeface="Arial" pitchFamily="34" charset="0"/>
              <a:buChar char="■"/>
              <a:defRPr baseline="0">
                <a:latin typeface="Arial" pitchFamily="34" charset="0"/>
              </a:defRPr>
            </a:lvl1pPr>
            <a:lvl2pPr marL="914400" indent="-457200">
              <a:buClr>
                <a:srgbClr val="800000"/>
              </a:buClr>
              <a:buFont typeface="Wingdings" pitchFamily="2" charset="2"/>
              <a:buChar char="q"/>
              <a:defRPr baseline="0">
                <a:latin typeface="Arial" pitchFamily="34" charset="0"/>
              </a:defRPr>
            </a:lvl2pPr>
            <a:lvl3pPr>
              <a:buClr>
                <a:srgbClr val="800000"/>
              </a:buClr>
              <a:buFont typeface="Wingdings" pitchFamily="2" charset="2"/>
              <a:buChar char="Ø"/>
              <a:defRPr baseline="0">
                <a:latin typeface="Arial" pitchFamily="34" charset="0"/>
              </a:defRPr>
            </a:lvl3pPr>
            <a:lvl4pPr>
              <a:buClr>
                <a:srgbClr val="800000"/>
              </a:buClr>
              <a:buSzPct val="150000"/>
              <a:buFont typeface="Courier New" pitchFamily="49" charset="0"/>
              <a:buChar char="o"/>
              <a:defRPr baseline="0">
                <a:latin typeface="Arial" pitchFamily="34" charset="0"/>
              </a:defRPr>
            </a:lvl4pPr>
            <a:lvl5pPr>
              <a:buClr>
                <a:srgbClr val="800000"/>
              </a:buClr>
              <a:buSzPct val="150000"/>
              <a:buFont typeface="Arial" pitchFamily="34" charset="0"/>
              <a:buChar char="•"/>
              <a:defRPr baseline="0"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1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645C-11F4-4121-AB2C-4B664CDC894B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9BD1-3331-4270-A1B2-5075D6B91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9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ltGray">
          <a:xfrm>
            <a:off x="745067" y="971550"/>
            <a:ext cx="9652000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540500"/>
            <a:ext cx="12192000" cy="317500"/>
          </a:xfrm>
          <a:prstGeom prst="rect">
            <a:avLst/>
          </a:prstGeom>
          <a:solidFill>
            <a:srgbClr val="B9033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0769600" y="0"/>
            <a:ext cx="1117600" cy="819150"/>
          </a:xfrm>
          <a:prstGeom prst="rect">
            <a:avLst/>
          </a:prstGeom>
          <a:solidFill>
            <a:srgbClr val="B9033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0312400" y="152400"/>
            <a:ext cx="1320800" cy="9144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085850"/>
            <a:ext cx="108712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 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57150"/>
            <a:ext cx="934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  <a:endParaRPr lang="en-US" altLang="ko-KR" dirty="0" smtClean="0"/>
          </a:p>
        </p:txBody>
      </p:sp>
      <p:sp>
        <p:nvSpPr>
          <p:cNvPr id="33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042400" y="6540500"/>
            <a:ext cx="2540000" cy="304800"/>
          </a:xfrm>
          <a:prstGeom prst="rect">
            <a:avLst/>
          </a:prstGeom>
        </p:spPr>
        <p:txBody>
          <a:bodyPr/>
          <a:lstStyle>
            <a:lvl1pPr algn="r">
              <a:defRPr sz="1400" baseline="0">
                <a:solidFill>
                  <a:srgbClr val="FFC000"/>
                </a:solidFill>
                <a:latin typeface="Arial" charset="0"/>
                <a:ea typeface="HyhwpEQ" pitchFamily="18" charset="-127"/>
                <a:cs typeface="+mn-cs"/>
              </a:defRPr>
            </a:lvl1pPr>
          </a:lstStyle>
          <a:p>
            <a:fld id="{362C9BD1-3331-4270-A1B2-5075D6B917F3}" type="slidenum">
              <a:rPr lang="en-US" smtClean="0"/>
              <a:t>‹#›</a:t>
            </a:fld>
            <a:endParaRPr lang="en-US"/>
          </a:p>
        </p:txBody>
      </p:sp>
      <p:sp>
        <p:nvSpPr>
          <p:cNvPr id="34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5410200" y="6540500"/>
            <a:ext cx="1371600" cy="304800"/>
          </a:xfrm>
          <a:prstGeom prst="rect">
            <a:avLst/>
          </a:prstGeom>
        </p:spPr>
        <p:txBody>
          <a:bodyPr/>
          <a:lstStyle>
            <a:lvl1pPr>
              <a:defRPr sz="1400" b="1" i="0" baseline="0">
                <a:solidFill>
                  <a:srgbClr val="FFC000"/>
                </a:solidFill>
                <a:latin typeface="Arial" charset="0"/>
                <a:ea typeface="HyhwpEQ" pitchFamily="18" charset="-127"/>
                <a:cs typeface="+mn-cs"/>
              </a:defRPr>
            </a:lvl1pPr>
          </a:lstStyle>
          <a:p>
            <a:fld id="{DBB3645C-11F4-4121-AB2C-4B664CDC894B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35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540500"/>
            <a:ext cx="3149600" cy="317500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ctr">
              <a:defRPr sz="1400" b="1" i="0" baseline="0">
                <a:solidFill>
                  <a:srgbClr val="C00000"/>
                </a:solidFill>
                <a:latin typeface="Arial" charset="0"/>
                <a:ea typeface="HyhwpEQ" pitchFamily="18" charset="-127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ltGray">
          <a:xfrm>
            <a:off x="745067" y="971550"/>
            <a:ext cx="9652000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6540500"/>
            <a:ext cx="12192000" cy="317500"/>
          </a:xfrm>
          <a:prstGeom prst="rect">
            <a:avLst/>
          </a:prstGeom>
          <a:solidFill>
            <a:srgbClr val="B9033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0769600" y="0"/>
            <a:ext cx="1117600" cy="819150"/>
          </a:xfrm>
          <a:prstGeom prst="rect">
            <a:avLst/>
          </a:prstGeom>
          <a:solidFill>
            <a:srgbClr val="B9033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0312400" y="152400"/>
            <a:ext cx="1320800" cy="9144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ltGray">
          <a:xfrm>
            <a:off x="745067" y="971550"/>
            <a:ext cx="9652000" cy="0"/>
          </a:xfrm>
          <a:prstGeom prst="line">
            <a:avLst/>
          </a:prstGeom>
          <a:ln>
            <a:solidFill>
              <a:srgbClr val="80000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540500"/>
            <a:ext cx="12192000" cy="3175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0769600" y="0"/>
            <a:ext cx="1117600" cy="81915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0312400" y="152400"/>
            <a:ext cx="1320800" cy="9144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9" name="Picture 14" descr="Pictur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7283" y="271462"/>
            <a:ext cx="114511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2"/>
          <p:cNvSpPr txBox="1">
            <a:spLocks noChangeArrowheads="1"/>
          </p:cNvSpPr>
          <p:nvPr/>
        </p:nvSpPr>
        <p:spPr>
          <a:xfrm>
            <a:off x="0" y="6540500"/>
            <a:ext cx="3149600" cy="317500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>
              <a:defRPr smtClean="0"/>
            </a:lvl1pPr>
          </a:lstStyle>
          <a:p>
            <a:pPr algn="ctr">
              <a:defRPr/>
            </a:pPr>
            <a:endParaRPr lang="en-US" sz="1400" b="1" dirty="0">
              <a:solidFill>
                <a:srgbClr val="C00000"/>
              </a:solidFill>
              <a:latin typeface="Arial" charset="0"/>
              <a:ea typeface="HyhwpEQ" pitchFamily="18" charset="-127"/>
              <a:cs typeface="+mn-cs"/>
            </a:endParaRPr>
          </a:p>
        </p:txBody>
      </p:sp>
      <p:pic>
        <p:nvPicPr>
          <p:cNvPr id="22" name="Picture 15" descr="MHwdmk-RG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33" y="6597650"/>
            <a:ext cx="3048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8"/>
          <p:cNvSpPr txBox="1">
            <a:spLocks noChangeArrowheads="1"/>
          </p:cNvSpPr>
          <p:nvPr/>
        </p:nvSpPr>
        <p:spPr>
          <a:xfrm>
            <a:off x="9448800" y="6553200"/>
            <a:ext cx="2540000" cy="304800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5A3769-41D6-4367-AD8E-6C96DF50AD2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itchFamily="34" charset="0"/>
                <a:ea typeface="HyhwpEQ"/>
                <a:cs typeface="HyhwpEQ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 pitchFamily="34" charset="0"/>
              <a:ea typeface="HyhwpEQ"/>
              <a:cs typeface="HyhwpEQ"/>
            </a:endParaRPr>
          </a:p>
        </p:txBody>
      </p:sp>
    </p:spTree>
    <p:extLst>
      <p:ext uri="{BB962C8B-B14F-4D97-AF65-F5344CB8AC3E}">
        <p14:creationId xmlns:p14="http://schemas.microsoft.com/office/powerpoint/2010/main" val="72648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B90337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+mj-ea"/>
          <a:cs typeface="HY견고딕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B90337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HY견고딕" pitchFamily="18" charset="-127"/>
          <a:cs typeface="HY견고딕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B90337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HY견고딕" pitchFamily="18" charset="-127"/>
          <a:cs typeface="HY견고딕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B90337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HY견고딕" pitchFamily="18" charset="-127"/>
          <a:cs typeface="HY견고딕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B90337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HY견고딕" pitchFamily="18" charset="-127"/>
          <a:cs typeface="HY견고딕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rgbClr val="B90337"/>
          </a:solidFill>
          <a:effectLst>
            <a:outerShdw blurRad="38100" dist="38100" dir="2700000" algn="tl">
              <a:srgbClr val="C0C0C0"/>
            </a:outerShdw>
          </a:effectLst>
          <a:latin typeface="HY견고딕" pitchFamily="18" charset="-127"/>
          <a:ea typeface="HY견고딕" pitchFamily="18" charset="-127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rgbClr val="B90337"/>
          </a:solidFill>
          <a:effectLst>
            <a:outerShdw blurRad="38100" dist="38100" dir="2700000" algn="tl">
              <a:srgbClr val="C0C0C0"/>
            </a:outerShdw>
          </a:effectLst>
          <a:latin typeface="HY견고딕" pitchFamily="18" charset="-127"/>
          <a:ea typeface="HY견고딕" pitchFamily="18" charset="-127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rgbClr val="B90337"/>
          </a:solidFill>
          <a:effectLst>
            <a:outerShdw blurRad="38100" dist="38100" dir="2700000" algn="tl">
              <a:srgbClr val="C0C0C0"/>
            </a:outerShdw>
          </a:effectLst>
          <a:latin typeface="HY견고딕" pitchFamily="18" charset="-127"/>
          <a:ea typeface="HY견고딕" pitchFamily="18" charset="-127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rgbClr val="B90337"/>
          </a:solidFill>
          <a:effectLst>
            <a:outerShdw blurRad="38100" dist="38100" dir="2700000" algn="tl">
              <a:srgbClr val="C0C0C0"/>
            </a:outerShdw>
          </a:effectLst>
          <a:latin typeface="HY견고딕" pitchFamily="18" charset="-127"/>
          <a:ea typeface="HY견고딕" pitchFamily="18" charset="-127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AutoNum type="arabicPeriod"/>
        <a:defRPr sz="2400" b="1">
          <a:solidFill>
            <a:schemeClr val="tx1"/>
          </a:solidFill>
          <a:latin typeface="+mn-lt"/>
          <a:ea typeface="+mn-ea"/>
          <a:cs typeface="HyhwpEQ"/>
        </a:defRPr>
      </a:lvl1pPr>
      <a:lvl2pPr marL="838200" indent="-381000" algn="l" rtl="0" eaLnBrk="1" fontAlgn="base" hangingPunct="1">
        <a:spcBef>
          <a:spcPct val="20000"/>
        </a:spcBef>
        <a:spcAft>
          <a:spcPct val="0"/>
        </a:spcAft>
        <a:buClr>
          <a:srgbClr val="B90337"/>
        </a:buClr>
        <a:buFont typeface="Wingdings" pitchFamily="2" charset="2"/>
        <a:buAutoNum type="circleNumDbPlain"/>
        <a:defRPr sz="2000">
          <a:solidFill>
            <a:schemeClr val="tx1"/>
          </a:solidFill>
          <a:latin typeface="+mn-lt"/>
          <a:ea typeface="+mn-ea"/>
          <a:cs typeface="HyhwpEQ"/>
        </a:defRPr>
      </a:lvl2pPr>
      <a:lvl3pPr marL="1295400" indent="-381000" algn="l" rtl="0" eaLnBrk="1" fontAlgn="base" hangingPunct="1">
        <a:spcBef>
          <a:spcPct val="20000"/>
        </a:spcBef>
        <a:spcAft>
          <a:spcPct val="0"/>
        </a:spcAft>
        <a:buClr>
          <a:srgbClr val="B90337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+mn-ea"/>
          <a:cs typeface="HyhwpEQ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buClr>
          <a:srgbClr val="B90337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+mn-ea"/>
          <a:cs typeface="HyhwpEQ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buClr>
          <a:srgbClr val="B90337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+mn-ea"/>
          <a:cs typeface="HyhwpEQ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lr>
          <a:srgbClr val="B90337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+mn-ea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lr>
          <a:srgbClr val="B90337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+mn-ea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lr>
          <a:srgbClr val="B90337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+mn-ea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lr>
          <a:srgbClr val="B90337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err="1" smtClean="0"/>
              <a:t>CG_Hadoop</a:t>
            </a:r>
            <a:r>
              <a:rPr lang="en-US" sz="4000" dirty="0" smtClean="0"/>
              <a:t>: Computational Geometry</a:t>
            </a:r>
            <a:br>
              <a:rPr lang="en-US" sz="4000" dirty="0" smtClean="0"/>
            </a:br>
            <a:r>
              <a:rPr lang="en-US" sz="4000" dirty="0" smtClean="0"/>
              <a:t>in </a:t>
            </a:r>
            <a:r>
              <a:rPr lang="en-US" sz="4000" dirty="0" err="1" smtClean="0"/>
              <a:t>MapReduce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Ahmed</a:t>
            </a:r>
            <a:r>
              <a:rPr lang="en-US" dirty="0"/>
              <a:t> </a:t>
            </a:r>
            <a:r>
              <a:rPr lang="en-US" sz="2800" dirty="0" smtClean="0"/>
              <a:t>Eldawy*                   Yuan</a:t>
            </a:r>
            <a:r>
              <a:rPr lang="en-US" dirty="0"/>
              <a:t> </a:t>
            </a:r>
            <a:r>
              <a:rPr lang="en-US" sz="2800" dirty="0" smtClean="0"/>
              <a:t>Li*</a:t>
            </a:r>
            <a:br>
              <a:rPr lang="en-US" sz="2800" dirty="0" smtClean="0"/>
            </a:br>
            <a:r>
              <a:rPr lang="en-US" sz="2800" dirty="0" smtClean="0"/>
              <a:t>Mohamed</a:t>
            </a:r>
            <a:r>
              <a:rPr lang="en-US" dirty="0" smtClean="0"/>
              <a:t> </a:t>
            </a:r>
            <a:r>
              <a:rPr lang="en-US" sz="2800" dirty="0" smtClean="0"/>
              <a:t>F.</a:t>
            </a:r>
            <a:r>
              <a:rPr lang="en-US" dirty="0"/>
              <a:t> </a:t>
            </a:r>
            <a:r>
              <a:rPr lang="en-US" sz="2800" dirty="0" err="1" smtClean="0"/>
              <a:t>Mokbel</a:t>
            </a:r>
            <a:r>
              <a:rPr lang="en-US" sz="2800" dirty="0" smtClean="0"/>
              <a:t>*$                Ravi</a:t>
            </a:r>
            <a:r>
              <a:rPr lang="en-US" dirty="0"/>
              <a:t> </a:t>
            </a:r>
            <a:r>
              <a:rPr lang="en-US" sz="2800" dirty="0" err="1" smtClean="0"/>
              <a:t>Janardan</a:t>
            </a:r>
            <a:r>
              <a:rPr lang="en-US" sz="2800" dirty="0" smtClean="0"/>
              <a:t>*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33266" y="5227093"/>
            <a:ext cx="8911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 Department of Computer Science and Engineering, </a:t>
            </a:r>
            <a:r>
              <a:rPr lang="en-US" sz="2000" b="1" dirty="0" smtClean="0"/>
              <a:t>University of Minnesota</a:t>
            </a:r>
          </a:p>
          <a:p>
            <a:r>
              <a:rPr lang="en-US" sz="2000" dirty="0" smtClean="0"/>
              <a:t>$ KACST </a:t>
            </a:r>
            <a:r>
              <a:rPr lang="en-US" sz="2000" dirty="0"/>
              <a:t>GIS Technology Innovation Center, </a:t>
            </a:r>
            <a:r>
              <a:rPr lang="en-US" sz="2000" b="1" dirty="0"/>
              <a:t>Umm Al-</a:t>
            </a:r>
            <a:r>
              <a:rPr lang="en-US" sz="2000" b="1" dirty="0" err="1"/>
              <a:t>Qura</a:t>
            </a:r>
            <a:r>
              <a:rPr lang="en-US" sz="2000" b="1" dirty="0"/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371029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49"/>
          <p:cNvSpPr/>
          <p:nvPr/>
        </p:nvSpPr>
        <p:spPr bwMode="auto">
          <a:xfrm>
            <a:off x="6858000" y="2730500"/>
            <a:ext cx="3898900" cy="3136900"/>
          </a:xfrm>
          <a:custGeom>
            <a:avLst/>
            <a:gdLst>
              <a:gd name="connsiteX0" fmla="*/ 3898900 w 3898900"/>
              <a:gd name="connsiteY0" fmla="*/ 3136900 h 3136900"/>
              <a:gd name="connsiteX1" fmla="*/ 3898900 w 3898900"/>
              <a:gd name="connsiteY1" fmla="*/ 1498600 h 3136900"/>
              <a:gd name="connsiteX2" fmla="*/ 3060700 w 3898900"/>
              <a:gd name="connsiteY2" fmla="*/ 1498600 h 3136900"/>
              <a:gd name="connsiteX3" fmla="*/ 3060700 w 3898900"/>
              <a:gd name="connsiteY3" fmla="*/ 635000 h 3136900"/>
              <a:gd name="connsiteX4" fmla="*/ 2108200 w 3898900"/>
              <a:gd name="connsiteY4" fmla="*/ 635000 h 3136900"/>
              <a:gd name="connsiteX5" fmla="*/ 2108200 w 3898900"/>
              <a:gd name="connsiteY5" fmla="*/ 165100 h 3136900"/>
              <a:gd name="connsiteX6" fmla="*/ 1079500 w 3898900"/>
              <a:gd name="connsiteY6" fmla="*/ 165100 h 3136900"/>
              <a:gd name="connsiteX7" fmla="*/ 1079500 w 3898900"/>
              <a:gd name="connsiteY7" fmla="*/ 0 h 3136900"/>
              <a:gd name="connsiteX8" fmla="*/ 0 w 3898900"/>
              <a:gd name="connsiteY8" fmla="*/ 0 h 3136900"/>
              <a:gd name="connsiteX0" fmla="*/ 3898900 w 3898900"/>
              <a:gd name="connsiteY0" fmla="*/ 3136900 h 3136900"/>
              <a:gd name="connsiteX1" fmla="*/ 3896519 w 3898900"/>
              <a:gd name="connsiteY1" fmla="*/ 1429544 h 3136900"/>
              <a:gd name="connsiteX2" fmla="*/ 3060700 w 3898900"/>
              <a:gd name="connsiteY2" fmla="*/ 1498600 h 3136900"/>
              <a:gd name="connsiteX3" fmla="*/ 3060700 w 3898900"/>
              <a:gd name="connsiteY3" fmla="*/ 635000 h 3136900"/>
              <a:gd name="connsiteX4" fmla="*/ 2108200 w 3898900"/>
              <a:gd name="connsiteY4" fmla="*/ 635000 h 3136900"/>
              <a:gd name="connsiteX5" fmla="*/ 2108200 w 3898900"/>
              <a:gd name="connsiteY5" fmla="*/ 165100 h 3136900"/>
              <a:gd name="connsiteX6" fmla="*/ 1079500 w 3898900"/>
              <a:gd name="connsiteY6" fmla="*/ 165100 h 3136900"/>
              <a:gd name="connsiteX7" fmla="*/ 1079500 w 3898900"/>
              <a:gd name="connsiteY7" fmla="*/ 0 h 3136900"/>
              <a:gd name="connsiteX8" fmla="*/ 0 w 3898900"/>
              <a:gd name="connsiteY8" fmla="*/ 0 h 3136900"/>
              <a:gd name="connsiteX0" fmla="*/ 3898900 w 3898900"/>
              <a:gd name="connsiteY0" fmla="*/ 3136900 h 3136900"/>
              <a:gd name="connsiteX1" fmla="*/ 3896519 w 3898900"/>
              <a:gd name="connsiteY1" fmla="*/ 1429544 h 3136900"/>
              <a:gd name="connsiteX2" fmla="*/ 3063081 w 3898900"/>
              <a:gd name="connsiteY2" fmla="*/ 1429543 h 3136900"/>
              <a:gd name="connsiteX3" fmla="*/ 3060700 w 3898900"/>
              <a:gd name="connsiteY3" fmla="*/ 635000 h 3136900"/>
              <a:gd name="connsiteX4" fmla="*/ 2108200 w 3898900"/>
              <a:gd name="connsiteY4" fmla="*/ 635000 h 3136900"/>
              <a:gd name="connsiteX5" fmla="*/ 2108200 w 3898900"/>
              <a:gd name="connsiteY5" fmla="*/ 165100 h 3136900"/>
              <a:gd name="connsiteX6" fmla="*/ 1079500 w 3898900"/>
              <a:gd name="connsiteY6" fmla="*/ 165100 h 3136900"/>
              <a:gd name="connsiteX7" fmla="*/ 1079500 w 3898900"/>
              <a:gd name="connsiteY7" fmla="*/ 0 h 3136900"/>
              <a:gd name="connsiteX8" fmla="*/ 0 w 3898900"/>
              <a:gd name="connsiteY8" fmla="*/ 0 h 313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8900" h="3136900">
                <a:moveTo>
                  <a:pt x="3898900" y="3136900"/>
                </a:moveTo>
                <a:cubicBezTo>
                  <a:pt x="3898106" y="2567781"/>
                  <a:pt x="3897313" y="1998663"/>
                  <a:pt x="3896519" y="1429544"/>
                </a:cubicBezTo>
                <a:lnTo>
                  <a:pt x="3063081" y="1429543"/>
                </a:lnTo>
                <a:cubicBezTo>
                  <a:pt x="3062287" y="1164695"/>
                  <a:pt x="3061494" y="899848"/>
                  <a:pt x="3060700" y="635000"/>
                </a:cubicBezTo>
                <a:lnTo>
                  <a:pt x="2108200" y="635000"/>
                </a:lnTo>
                <a:lnTo>
                  <a:pt x="2108200" y="165100"/>
                </a:lnTo>
                <a:lnTo>
                  <a:pt x="1079500" y="165100"/>
                </a:lnTo>
                <a:lnTo>
                  <a:pt x="107950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Skyline (Maximal Vectors)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32058" y="1378634"/>
            <a:ext cx="937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Select all non-dominated points in a set of points</a:t>
            </a:r>
            <a:endParaRPr lang="en-US" sz="3200" dirty="0"/>
          </a:p>
        </p:txBody>
      </p:sp>
      <p:grpSp>
        <p:nvGrpSpPr>
          <p:cNvPr id="91" name="Group 90"/>
          <p:cNvGrpSpPr/>
          <p:nvPr/>
        </p:nvGrpSpPr>
        <p:grpSpPr>
          <a:xfrm>
            <a:off x="6878499" y="2648998"/>
            <a:ext cx="3936755" cy="3255224"/>
            <a:chOff x="6878499" y="2648998"/>
            <a:chExt cx="3936755" cy="3255224"/>
          </a:xfrm>
        </p:grpSpPr>
        <p:sp>
          <p:nvSpPr>
            <p:cNvPr id="30" name="Oval 29"/>
            <p:cNvSpPr/>
            <p:nvPr/>
          </p:nvSpPr>
          <p:spPr bwMode="auto">
            <a:xfrm>
              <a:off x="7850956" y="2648998"/>
              <a:ext cx="145143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8870779" y="2824871"/>
              <a:ext cx="145143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9824899" y="3280597"/>
              <a:ext cx="145143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6878499" y="4001208"/>
              <a:ext cx="145143" cy="15965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7463101" y="4081036"/>
              <a:ext cx="145143" cy="15965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8415199" y="4249764"/>
              <a:ext cx="145143" cy="15965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9939571" y="4482221"/>
              <a:ext cx="145143" cy="15965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9520099" y="3730540"/>
              <a:ext cx="145143" cy="15965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8907469" y="4090107"/>
              <a:ext cx="145143" cy="15965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7817889" y="3322098"/>
              <a:ext cx="145143" cy="15965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8083185" y="3440254"/>
              <a:ext cx="145143" cy="15965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8832917" y="3483570"/>
              <a:ext cx="145143" cy="15965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7535672" y="4782359"/>
              <a:ext cx="145143" cy="15965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10670111" y="4090107"/>
              <a:ext cx="145143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10228269" y="5106107"/>
              <a:ext cx="145143" cy="15965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9374956" y="5576007"/>
              <a:ext cx="145143" cy="15965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9103351" y="4942016"/>
              <a:ext cx="145143" cy="15965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8284870" y="4942016"/>
              <a:ext cx="145143" cy="15965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7710617" y="5744565"/>
              <a:ext cx="145143" cy="15965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332058" y="2648998"/>
            <a:ext cx="3936755" cy="3255224"/>
            <a:chOff x="1433658" y="2835501"/>
            <a:chExt cx="3936755" cy="3255224"/>
          </a:xfrm>
        </p:grpSpPr>
        <p:sp>
          <p:nvSpPr>
            <p:cNvPr id="72" name="Oval 71"/>
            <p:cNvSpPr/>
            <p:nvPr/>
          </p:nvSpPr>
          <p:spPr bwMode="auto">
            <a:xfrm>
              <a:off x="2406115" y="2835501"/>
              <a:ext cx="145143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3425938" y="3011374"/>
              <a:ext cx="145143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4380058" y="3467100"/>
              <a:ext cx="145143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1433658" y="4187711"/>
              <a:ext cx="145143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2018260" y="4267539"/>
              <a:ext cx="145143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2970358" y="4436267"/>
              <a:ext cx="145143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4494730" y="4668724"/>
              <a:ext cx="145143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4075258" y="3917043"/>
              <a:ext cx="145143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3462628" y="4276610"/>
              <a:ext cx="145143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2373048" y="3508601"/>
              <a:ext cx="145143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2638344" y="3626757"/>
              <a:ext cx="145143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3388076" y="3670073"/>
              <a:ext cx="145143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2090831" y="4968862"/>
              <a:ext cx="145143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5225270" y="4276610"/>
              <a:ext cx="145143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4783428" y="5292610"/>
              <a:ext cx="145143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3930115" y="5762510"/>
              <a:ext cx="145143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3658510" y="5128519"/>
              <a:ext cx="145143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2840029" y="5128519"/>
              <a:ext cx="145143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2265776" y="5931068"/>
              <a:ext cx="145143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sp>
        <p:nvSpPr>
          <p:cNvPr id="67" name="Text Placeholder 17"/>
          <p:cNvSpPr txBox="1">
            <a:spLocks/>
          </p:cNvSpPr>
          <p:nvPr/>
        </p:nvSpPr>
        <p:spPr bwMode="auto">
          <a:xfrm>
            <a:off x="839788" y="1915899"/>
            <a:ext cx="5157787" cy="58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30000"/>
              <a:buFont typeface="Arial" pitchFamily="34" charset="0"/>
              <a:buChar char="■"/>
              <a:defRPr sz="2400" b="1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q"/>
              <a:defRPr sz="2000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2pPr>
            <a:lvl3pPr marL="129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Ø"/>
              <a:defRPr sz="2000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50000"/>
              <a:buFont typeface="Courier New" pitchFamily="49" charset="0"/>
              <a:buChar char="o"/>
              <a:defRPr sz="2000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5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Input</a:t>
            </a:r>
            <a:endParaRPr lang="en-US" kern="0" dirty="0"/>
          </a:p>
        </p:txBody>
      </p:sp>
      <p:sp>
        <p:nvSpPr>
          <p:cNvPr id="68" name="Text Placeholder 18"/>
          <p:cNvSpPr txBox="1">
            <a:spLocks/>
          </p:cNvSpPr>
          <p:nvPr/>
        </p:nvSpPr>
        <p:spPr>
          <a:xfrm>
            <a:off x="6172200" y="1915899"/>
            <a:ext cx="5183188" cy="589175"/>
          </a:xfrm>
          <a:prstGeom prst="rect">
            <a:avLst/>
          </a:prstGeom>
        </p:spPr>
        <p:txBody>
          <a:bodyPr/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AutoNum type="arabicPeriod"/>
              <a:defRPr sz="2400" b="1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1pPr>
            <a:lvl2pPr marL="83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AutoNum type="circleNumDbPlain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2pPr>
            <a:lvl3pPr marL="129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Output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5889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Skyline in </a:t>
            </a:r>
            <a:r>
              <a:rPr lang="en-US" dirty="0" err="1" smtClean="0"/>
              <a:t>CG_Hadoop</a:t>
            </a:r>
            <a:endParaRPr lang="en-US" dirty="0"/>
          </a:p>
        </p:txBody>
      </p:sp>
      <p:sp>
        <p:nvSpPr>
          <p:cNvPr id="59" name="Text Placeholder 7"/>
          <p:cNvSpPr txBox="1">
            <a:spLocks/>
          </p:cNvSpPr>
          <p:nvPr/>
        </p:nvSpPr>
        <p:spPr bwMode="auto">
          <a:xfrm>
            <a:off x="2067560" y="1114425"/>
            <a:ext cx="1435280" cy="51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AutoNum type="arabicPeriod"/>
              <a:defRPr sz="2400" b="1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1pPr>
            <a:lvl2pPr marL="83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AutoNum type="circleNumDbPlain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2pPr>
            <a:lvl3pPr marL="129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err="1" smtClean="0"/>
              <a:t>Hadoop</a:t>
            </a:r>
            <a:endParaRPr lang="en-US" kern="0" dirty="0"/>
          </a:p>
        </p:txBody>
      </p:sp>
      <p:grpSp>
        <p:nvGrpSpPr>
          <p:cNvPr id="9" name="H-part4"/>
          <p:cNvGrpSpPr/>
          <p:nvPr/>
        </p:nvGrpSpPr>
        <p:grpSpPr>
          <a:xfrm>
            <a:off x="2600544" y="2447680"/>
            <a:ext cx="4224528" cy="3547872"/>
            <a:chOff x="1244184" y="2578307"/>
            <a:chExt cx="4224528" cy="3547872"/>
          </a:xfrm>
        </p:grpSpPr>
        <p:grpSp>
          <p:nvGrpSpPr>
            <p:cNvPr id="34" name="H-partition4"/>
            <p:cNvGrpSpPr/>
            <p:nvPr/>
          </p:nvGrpSpPr>
          <p:grpSpPr>
            <a:xfrm>
              <a:off x="1916659" y="2648998"/>
              <a:ext cx="2929760" cy="2616766"/>
              <a:chOff x="1916659" y="2648998"/>
              <a:chExt cx="2929760" cy="2616766"/>
            </a:xfrm>
            <a:solidFill>
              <a:srgbClr val="7A0019"/>
            </a:solidFill>
          </p:grpSpPr>
          <p:sp>
            <p:nvSpPr>
              <p:cNvPr id="13" name="Oval 12"/>
              <p:cNvSpPr/>
              <p:nvPr/>
            </p:nvSpPr>
            <p:spPr bwMode="auto">
              <a:xfrm>
                <a:off x="2304514" y="2648998"/>
                <a:ext cx="164592" cy="159657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1916659" y="4081036"/>
                <a:ext cx="164592" cy="159657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2868757" y="4249764"/>
                <a:ext cx="164592" cy="159657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1989230" y="4782359"/>
                <a:ext cx="164592" cy="159657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4681827" y="5106107"/>
                <a:ext cx="164592" cy="159657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  <p:sp>
          <p:nvSpPr>
            <p:cNvPr id="3" name="H-part4-outline"/>
            <p:cNvSpPr/>
            <p:nvPr/>
          </p:nvSpPr>
          <p:spPr bwMode="auto">
            <a:xfrm>
              <a:off x="1244184" y="2578307"/>
              <a:ext cx="4224528" cy="3547872"/>
            </a:xfrm>
            <a:prstGeom prst="rect">
              <a:avLst/>
            </a:prstGeom>
            <a:noFill/>
            <a:ln w="381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12" name="H-part3"/>
          <p:cNvGrpSpPr/>
          <p:nvPr/>
        </p:nvGrpSpPr>
        <p:grpSpPr>
          <a:xfrm>
            <a:off x="2600544" y="2447680"/>
            <a:ext cx="4224528" cy="3547872"/>
            <a:chOff x="1244184" y="2578307"/>
            <a:chExt cx="4224528" cy="3547872"/>
          </a:xfrm>
        </p:grpSpPr>
        <p:grpSp>
          <p:nvGrpSpPr>
            <p:cNvPr id="35" name="H-partition3"/>
            <p:cNvGrpSpPr/>
            <p:nvPr/>
          </p:nvGrpSpPr>
          <p:grpSpPr>
            <a:xfrm>
              <a:off x="2536743" y="3440254"/>
              <a:ext cx="1456363" cy="2295410"/>
              <a:chOff x="2536743" y="3440254"/>
              <a:chExt cx="1456363" cy="2295410"/>
            </a:xfrm>
            <a:solidFill>
              <a:srgbClr val="7A0019"/>
            </a:solidFill>
          </p:grpSpPr>
          <p:sp>
            <p:nvSpPr>
              <p:cNvPr id="23" name="Oval 22"/>
              <p:cNvSpPr/>
              <p:nvPr/>
            </p:nvSpPr>
            <p:spPr bwMode="auto">
              <a:xfrm>
                <a:off x="2536743" y="3440254"/>
                <a:ext cx="164592" cy="159657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286475" y="3483570"/>
                <a:ext cx="164592" cy="159657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3828514" y="5576007"/>
                <a:ext cx="164592" cy="159657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3556909" y="4942016"/>
                <a:ext cx="164592" cy="159657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  <p:sp>
          <p:nvSpPr>
            <p:cNvPr id="64" name="H-part3-outline"/>
            <p:cNvSpPr/>
            <p:nvPr/>
          </p:nvSpPr>
          <p:spPr bwMode="auto">
            <a:xfrm>
              <a:off x="1244184" y="2578307"/>
              <a:ext cx="4224528" cy="3547872"/>
            </a:xfrm>
            <a:prstGeom prst="rect">
              <a:avLst/>
            </a:prstGeom>
            <a:noFill/>
            <a:ln w="381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11" name="H-part2"/>
          <p:cNvGrpSpPr/>
          <p:nvPr/>
        </p:nvGrpSpPr>
        <p:grpSpPr>
          <a:xfrm>
            <a:off x="2600544" y="2447680"/>
            <a:ext cx="4224528" cy="3547872"/>
            <a:chOff x="1244184" y="2578307"/>
            <a:chExt cx="4224528" cy="3547872"/>
          </a:xfrm>
        </p:grpSpPr>
        <p:grpSp>
          <p:nvGrpSpPr>
            <p:cNvPr id="32" name="H-partition2"/>
            <p:cNvGrpSpPr/>
            <p:nvPr/>
          </p:nvGrpSpPr>
          <p:grpSpPr>
            <a:xfrm>
              <a:off x="1332057" y="2824871"/>
              <a:ext cx="3225664" cy="2276802"/>
              <a:chOff x="1332057" y="2824871"/>
              <a:chExt cx="3225664" cy="2276802"/>
            </a:xfrm>
            <a:solidFill>
              <a:srgbClr val="7A0019"/>
            </a:solidFill>
          </p:grpSpPr>
          <p:sp>
            <p:nvSpPr>
              <p:cNvPr id="14" name="Oval 13"/>
              <p:cNvSpPr/>
              <p:nvPr/>
            </p:nvSpPr>
            <p:spPr bwMode="auto">
              <a:xfrm>
                <a:off x="3324337" y="2824871"/>
                <a:ext cx="164592" cy="159657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1332057" y="4001208"/>
                <a:ext cx="164592" cy="159657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4393129" y="4482221"/>
                <a:ext cx="164592" cy="159657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3973658" y="3730540"/>
                <a:ext cx="145143" cy="159657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2738428" y="4942016"/>
                <a:ext cx="164592" cy="159657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  <p:sp>
          <p:nvSpPr>
            <p:cNvPr id="67" name="H-part2-outline"/>
            <p:cNvSpPr/>
            <p:nvPr/>
          </p:nvSpPr>
          <p:spPr bwMode="auto">
            <a:xfrm>
              <a:off x="1244184" y="2578307"/>
              <a:ext cx="4224528" cy="3547872"/>
            </a:xfrm>
            <a:prstGeom prst="rect">
              <a:avLst/>
            </a:prstGeom>
            <a:noFill/>
            <a:ln w="381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10" name="H-part1"/>
          <p:cNvGrpSpPr/>
          <p:nvPr/>
        </p:nvGrpSpPr>
        <p:grpSpPr>
          <a:xfrm>
            <a:off x="2600544" y="2447680"/>
            <a:ext cx="4224528" cy="3547872"/>
            <a:chOff x="1244184" y="2578307"/>
            <a:chExt cx="4224528" cy="3547872"/>
          </a:xfrm>
        </p:grpSpPr>
        <p:grpSp>
          <p:nvGrpSpPr>
            <p:cNvPr id="33" name="H-partition1"/>
            <p:cNvGrpSpPr/>
            <p:nvPr/>
          </p:nvGrpSpPr>
          <p:grpSpPr>
            <a:xfrm>
              <a:off x="2164175" y="3280597"/>
              <a:ext cx="3124086" cy="2623625"/>
              <a:chOff x="2164175" y="3280597"/>
              <a:chExt cx="3124086" cy="2623625"/>
            </a:xfrm>
            <a:solidFill>
              <a:srgbClr val="7A0019"/>
            </a:solidFill>
          </p:grpSpPr>
          <p:sp>
            <p:nvSpPr>
              <p:cNvPr id="15" name="Oval 14"/>
              <p:cNvSpPr/>
              <p:nvPr/>
            </p:nvSpPr>
            <p:spPr bwMode="auto">
              <a:xfrm>
                <a:off x="4278457" y="3280597"/>
                <a:ext cx="164592" cy="159657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3361028" y="4090107"/>
                <a:ext cx="145143" cy="159657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2271447" y="3322098"/>
                <a:ext cx="164592" cy="159657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5123669" y="4090107"/>
                <a:ext cx="164592" cy="159657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2164175" y="5744565"/>
                <a:ext cx="164592" cy="159657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  <p:sp>
          <p:nvSpPr>
            <p:cNvPr id="66" name="H-part1-outline"/>
            <p:cNvSpPr/>
            <p:nvPr/>
          </p:nvSpPr>
          <p:spPr bwMode="auto">
            <a:xfrm>
              <a:off x="1244184" y="2578307"/>
              <a:ext cx="4224528" cy="3547872"/>
            </a:xfrm>
            <a:prstGeom prst="rect">
              <a:avLst/>
            </a:prstGeom>
            <a:noFill/>
            <a:ln w="381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sp>
        <p:nvSpPr>
          <p:cNvPr id="70" name="H-skyline4-outline"/>
          <p:cNvSpPr/>
          <p:nvPr/>
        </p:nvSpPr>
        <p:spPr bwMode="auto">
          <a:xfrm>
            <a:off x="5391298" y="4541845"/>
            <a:ext cx="1557337" cy="1604962"/>
          </a:xfrm>
          <a:custGeom>
            <a:avLst/>
            <a:gdLst>
              <a:gd name="connsiteX0" fmla="*/ 1557337 w 1557337"/>
              <a:gd name="connsiteY0" fmla="*/ 1604962 h 1604962"/>
              <a:gd name="connsiteX1" fmla="*/ 1557337 w 1557337"/>
              <a:gd name="connsiteY1" fmla="*/ 1223962 h 1604962"/>
              <a:gd name="connsiteX2" fmla="*/ 652462 w 1557337"/>
              <a:gd name="connsiteY2" fmla="*/ 1223962 h 1604962"/>
              <a:gd name="connsiteX3" fmla="*/ 652462 w 1557337"/>
              <a:gd name="connsiteY3" fmla="*/ 795337 h 1604962"/>
              <a:gd name="connsiteX4" fmla="*/ 376237 w 1557337"/>
              <a:gd name="connsiteY4" fmla="*/ 795337 h 1604962"/>
              <a:gd name="connsiteX5" fmla="*/ 376237 w 1557337"/>
              <a:gd name="connsiteY5" fmla="*/ 0 h 1604962"/>
              <a:gd name="connsiteX6" fmla="*/ 0 w 1557337"/>
              <a:gd name="connsiteY6" fmla="*/ 0 h 160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7337" h="1604962">
                <a:moveTo>
                  <a:pt x="1557337" y="1604962"/>
                </a:moveTo>
                <a:lnTo>
                  <a:pt x="1557337" y="1223962"/>
                </a:lnTo>
                <a:lnTo>
                  <a:pt x="652462" y="1223962"/>
                </a:lnTo>
                <a:lnTo>
                  <a:pt x="652462" y="795337"/>
                </a:lnTo>
                <a:lnTo>
                  <a:pt x="376237" y="795337"/>
                </a:lnTo>
                <a:lnTo>
                  <a:pt x="376237" y="0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71" name="H-skyline3-outline"/>
          <p:cNvSpPr/>
          <p:nvPr/>
        </p:nvSpPr>
        <p:spPr bwMode="auto">
          <a:xfrm>
            <a:off x="2395688" y="4923642"/>
            <a:ext cx="1238250" cy="1395412"/>
          </a:xfrm>
          <a:custGeom>
            <a:avLst/>
            <a:gdLst>
              <a:gd name="connsiteX0" fmla="*/ 1238250 w 1238250"/>
              <a:gd name="connsiteY0" fmla="*/ 1395412 h 1395412"/>
              <a:gd name="connsiteX1" fmla="*/ 1238250 w 1238250"/>
              <a:gd name="connsiteY1" fmla="*/ 1095375 h 1395412"/>
              <a:gd name="connsiteX2" fmla="*/ 1085850 w 1238250"/>
              <a:gd name="connsiteY2" fmla="*/ 1095375 h 1395412"/>
              <a:gd name="connsiteX3" fmla="*/ 1085850 w 1238250"/>
              <a:gd name="connsiteY3" fmla="*/ 776287 h 1395412"/>
              <a:gd name="connsiteX4" fmla="*/ 971550 w 1238250"/>
              <a:gd name="connsiteY4" fmla="*/ 776287 h 1395412"/>
              <a:gd name="connsiteX5" fmla="*/ 971550 w 1238250"/>
              <a:gd name="connsiteY5" fmla="*/ 57150 h 1395412"/>
              <a:gd name="connsiteX6" fmla="*/ 576262 w 1238250"/>
              <a:gd name="connsiteY6" fmla="*/ 57150 h 1395412"/>
              <a:gd name="connsiteX7" fmla="*/ 576262 w 1238250"/>
              <a:gd name="connsiteY7" fmla="*/ 0 h 1395412"/>
              <a:gd name="connsiteX8" fmla="*/ 0 w 1238250"/>
              <a:gd name="connsiteY8" fmla="*/ 0 h 139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8250" h="1395412">
                <a:moveTo>
                  <a:pt x="1238250" y="1395412"/>
                </a:moveTo>
                <a:lnTo>
                  <a:pt x="1238250" y="1095375"/>
                </a:lnTo>
                <a:lnTo>
                  <a:pt x="1085850" y="1095375"/>
                </a:lnTo>
                <a:lnTo>
                  <a:pt x="1085850" y="776287"/>
                </a:lnTo>
                <a:lnTo>
                  <a:pt x="971550" y="776287"/>
                </a:lnTo>
                <a:lnTo>
                  <a:pt x="971550" y="57150"/>
                </a:lnTo>
                <a:lnTo>
                  <a:pt x="576262" y="57150"/>
                </a:lnTo>
                <a:lnTo>
                  <a:pt x="576262" y="0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69" name="H-skyline2-outline"/>
          <p:cNvSpPr/>
          <p:nvPr/>
        </p:nvSpPr>
        <p:spPr bwMode="auto">
          <a:xfrm>
            <a:off x="5796904" y="2046298"/>
            <a:ext cx="1038225" cy="1193800"/>
          </a:xfrm>
          <a:custGeom>
            <a:avLst/>
            <a:gdLst>
              <a:gd name="connsiteX0" fmla="*/ 1038225 w 1038225"/>
              <a:gd name="connsiteY0" fmla="*/ 1193800 h 1193800"/>
              <a:gd name="connsiteX1" fmla="*/ 1038225 w 1038225"/>
              <a:gd name="connsiteY1" fmla="*/ 838200 h 1193800"/>
              <a:gd name="connsiteX2" fmla="*/ 815975 w 1038225"/>
              <a:gd name="connsiteY2" fmla="*/ 838200 h 1193800"/>
              <a:gd name="connsiteX3" fmla="*/ 815975 w 1038225"/>
              <a:gd name="connsiteY3" fmla="*/ 466725 h 1193800"/>
              <a:gd name="connsiteX4" fmla="*/ 479425 w 1038225"/>
              <a:gd name="connsiteY4" fmla="*/ 466725 h 1193800"/>
              <a:gd name="connsiteX5" fmla="*/ 479425 w 1038225"/>
              <a:gd name="connsiteY5" fmla="*/ 0 h 1193800"/>
              <a:gd name="connsiteX6" fmla="*/ 0 w 1038225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8225" h="1193800">
                <a:moveTo>
                  <a:pt x="1038225" y="1193800"/>
                </a:moveTo>
                <a:lnTo>
                  <a:pt x="1038225" y="838200"/>
                </a:lnTo>
                <a:lnTo>
                  <a:pt x="815975" y="838200"/>
                </a:lnTo>
                <a:lnTo>
                  <a:pt x="815975" y="466725"/>
                </a:lnTo>
                <a:lnTo>
                  <a:pt x="479425" y="466725"/>
                </a:lnTo>
                <a:lnTo>
                  <a:pt x="479425" y="0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37" name="H-skyline1-outline"/>
          <p:cNvSpPr/>
          <p:nvPr/>
        </p:nvSpPr>
        <p:spPr bwMode="auto">
          <a:xfrm>
            <a:off x="2990999" y="2274895"/>
            <a:ext cx="1266825" cy="914400"/>
          </a:xfrm>
          <a:custGeom>
            <a:avLst/>
            <a:gdLst>
              <a:gd name="connsiteX0" fmla="*/ 1266825 w 1266825"/>
              <a:gd name="connsiteY0" fmla="*/ 914400 h 914400"/>
              <a:gd name="connsiteX1" fmla="*/ 1266825 w 1266825"/>
              <a:gd name="connsiteY1" fmla="*/ 409575 h 914400"/>
              <a:gd name="connsiteX2" fmla="*/ 847725 w 1266825"/>
              <a:gd name="connsiteY2" fmla="*/ 409575 h 914400"/>
              <a:gd name="connsiteX3" fmla="*/ 847725 w 1266825"/>
              <a:gd name="connsiteY3" fmla="*/ 0 h 914400"/>
              <a:gd name="connsiteX4" fmla="*/ 0 w 1266825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6825" h="914400">
                <a:moveTo>
                  <a:pt x="1266825" y="914400"/>
                </a:moveTo>
                <a:lnTo>
                  <a:pt x="1266825" y="409575"/>
                </a:lnTo>
                <a:lnTo>
                  <a:pt x="847725" y="409575"/>
                </a:lnTo>
                <a:lnTo>
                  <a:pt x="847725" y="0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grpSp>
        <p:nvGrpSpPr>
          <p:cNvPr id="97" name="H-part4-small"/>
          <p:cNvGrpSpPr/>
          <p:nvPr/>
        </p:nvGrpSpPr>
        <p:grpSpPr>
          <a:xfrm>
            <a:off x="5188895" y="4469647"/>
            <a:ext cx="2112264" cy="1773936"/>
            <a:chOff x="3823011" y="4595512"/>
            <a:chExt cx="2112264" cy="1773936"/>
          </a:xfrm>
        </p:grpSpPr>
        <p:grpSp>
          <p:nvGrpSpPr>
            <p:cNvPr id="87" name="H-skyline4-points"/>
            <p:cNvGrpSpPr/>
            <p:nvPr/>
          </p:nvGrpSpPr>
          <p:grpSpPr>
            <a:xfrm>
              <a:off x="4360990" y="4627690"/>
              <a:ext cx="1262602" cy="1302138"/>
              <a:chOff x="4360990" y="4627690"/>
              <a:chExt cx="1262602" cy="1302138"/>
            </a:xfrm>
          </p:grpSpPr>
          <p:sp>
            <p:nvSpPr>
              <p:cNvPr id="83" name="Oval 82"/>
              <p:cNvSpPr/>
              <p:nvPr/>
            </p:nvSpPr>
            <p:spPr bwMode="auto">
              <a:xfrm>
                <a:off x="4360990" y="4627690"/>
                <a:ext cx="82296" cy="82296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4632877" y="5417582"/>
                <a:ext cx="82296" cy="82296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5541296" y="5847532"/>
                <a:ext cx="82296" cy="82296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  <p:sp>
          <p:nvSpPr>
            <p:cNvPr id="93" name="H-part4-small"/>
            <p:cNvSpPr/>
            <p:nvPr/>
          </p:nvSpPr>
          <p:spPr bwMode="auto">
            <a:xfrm>
              <a:off x="3823011" y="4595512"/>
              <a:ext cx="2112264" cy="1773936"/>
            </a:xfrm>
            <a:prstGeom prst="rect">
              <a:avLst/>
            </a:prstGeom>
            <a:noFill/>
            <a:ln w="1905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96" name="H-part3-small"/>
          <p:cNvGrpSpPr/>
          <p:nvPr/>
        </p:nvGrpSpPr>
        <p:grpSpPr>
          <a:xfrm>
            <a:off x="2286000" y="4469647"/>
            <a:ext cx="2112264" cy="1773936"/>
            <a:chOff x="888278" y="4595512"/>
            <a:chExt cx="2112264" cy="1773936"/>
          </a:xfrm>
        </p:grpSpPr>
        <p:grpSp>
          <p:nvGrpSpPr>
            <p:cNvPr id="88" name="H-skyline3-points"/>
            <p:cNvGrpSpPr/>
            <p:nvPr/>
          </p:nvGrpSpPr>
          <p:grpSpPr>
            <a:xfrm>
              <a:off x="1534756" y="5028558"/>
              <a:ext cx="743834" cy="1150435"/>
              <a:chOff x="1534756" y="5028558"/>
              <a:chExt cx="743834" cy="1150435"/>
            </a:xfrm>
          </p:grpSpPr>
          <p:sp>
            <p:nvSpPr>
              <p:cNvPr id="78" name="Oval 77"/>
              <p:cNvSpPr/>
              <p:nvPr/>
            </p:nvSpPr>
            <p:spPr bwMode="auto">
              <a:xfrm>
                <a:off x="1534756" y="5028558"/>
                <a:ext cx="82296" cy="82296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1926650" y="5059942"/>
                <a:ext cx="82296" cy="82296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2043065" y="5781109"/>
                <a:ext cx="82296" cy="82296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2196294" y="6096697"/>
                <a:ext cx="82296" cy="82296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  <p:sp>
          <p:nvSpPr>
            <p:cNvPr id="92" name="H-part3-small"/>
            <p:cNvSpPr/>
            <p:nvPr/>
          </p:nvSpPr>
          <p:spPr bwMode="auto">
            <a:xfrm>
              <a:off x="888278" y="4595512"/>
              <a:ext cx="2112264" cy="1773936"/>
            </a:xfrm>
            <a:prstGeom prst="rect">
              <a:avLst/>
            </a:prstGeom>
            <a:noFill/>
            <a:ln w="1905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95" name="H-part2-small"/>
          <p:cNvGrpSpPr/>
          <p:nvPr/>
        </p:nvGrpSpPr>
        <p:grpSpPr>
          <a:xfrm>
            <a:off x="5190626" y="1871238"/>
            <a:ext cx="2112264" cy="1773936"/>
            <a:chOff x="3805690" y="1954236"/>
            <a:chExt cx="2112264" cy="1773936"/>
          </a:xfrm>
        </p:grpSpPr>
        <p:grpSp>
          <p:nvGrpSpPr>
            <p:cNvPr id="72" name="H-skyline2-points"/>
            <p:cNvGrpSpPr/>
            <p:nvPr/>
          </p:nvGrpSpPr>
          <p:grpSpPr>
            <a:xfrm>
              <a:off x="4850068" y="2082927"/>
              <a:ext cx="613455" cy="920736"/>
              <a:chOff x="4850068" y="2082927"/>
              <a:chExt cx="613455" cy="920736"/>
            </a:xfrm>
          </p:grpSpPr>
          <p:sp>
            <p:nvSpPr>
              <p:cNvPr id="73" name="Oval 72"/>
              <p:cNvSpPr/>
              <p:nvPr/>
            </p:nvSpPr>
            <p:spPr bwMode="auto">
              <a:xfrm>
                <a:off x="4850068" y="2082927"/>
                <a:ext cx="82296" cy="82296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5183865" y="2551446"/>
                <a:ext cx="82296" cy="82296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>
                <a:off x="5381227" y="2921367"/>
                <a:ext cx="82296" cy="82296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  <p:sp>
          <p:nvSpPr>
            <p:cNvPr id="91" name="H-part2-small"/>
            <p:cNvSpPr/>
            <p:nvPr/>
          </p:nvSpPr>
          <p:spPr bwMode="auto">
            <a:xfrm>
              <a:off x="3805690" y="1954236"/>
              <a:ext cx="2112264" cy="1773936"/>
            </a:xfrm>
            <a:prstGeom prst="rect">
              <a:avLst/>
            </a:prstGeom>
            <a:noFill/>
            <a:ln w="1905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94" name="H-part1-small"/>
          <p:cNvGrpSpPr/>
          <p:nvPr/>
        </p:nvGrpSpPr>
        <p:grpSpPr>
          <a:xfrm>
            <a:off x="2283444" y="1882839"/>
            <a:ext cx="2112264" cy="1773936"/>
            <a:chOff x="898508" y="1979051"/>
            <a:chExt cx="2112264" cy="1773936"/>
          </a:xfrm>
        </p:grpSpPr>
        <p:grpSp>
          <p:nvGrpSpPr>
            <p:cNvPr id="86" name="H-skyline1-points"/>
            <p:cNvGrpSpPr/>
            <p:nvPr/>
          </p:nvGrpSpPr>
          <p:grpSpPr>
            <a:xfrm>
              <a:off x="2414215" y="2326711"/>
              <a:ext cx="500308" cy="491469"/>
              <a:chOff x="2414215" y="2326711"/>
              <a:chExt cx="500308" cy="491469"/>
            </a:xfrm>
          </p:grpSpPr>
          <p:sp>
            <p:nvSpPr>
              <p:cNvPr id="76" name="Oval 75"/>
              <p:cNvSpPr/>
              <p:nvPr/>
            </p:nvSpPr>
            <p:spPr bwMode="auto">
              <a:xfrm>
                <a:off x="2414215" y="2326711"/>
                <a:ext cx="82296" cy="82296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2832227" y="2735884"/>
                <a:ext cx="82296" cy="82296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  <p:sp>
          <p:nvSpPr>
            <p:cNvPr id="90" name="H-part1-small"/>
            <p:cNvSpPr/>
            <p:nvPr/>
          </p:nvSpPr>
          <p:spPr bwMode="auto">
            <a:xfrm>
              <a:off x="898508" y="1979051"/>
              <a:ext cx="2112264" cy="1773936"/>
            </a:xfrm>
            <a:prstGeom prst="rect">
              <a:avLst/>
            </a:prstGeom>
            <a:noFill/>
            <a:ln w="1905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 New Roman" pitchFamily="18" charset="0"/>
                <a:ea typeface="굴림" pitchFamily="34" charset="-127"/>
              </a:endParaRPr>
            </a:p>
          </p:txBody>
        </p:sp>
      </p:grpSp>
      <p:sp>
        <p:nvSpPr>
          <p:cNvPr id="101" name="H-skyline-outline-all"/>
          <p:cNvSpPr/>
          <p:nvPr/>
        </p:nvSpPr>
        <p:spPr bwMode="auto">
          <a:xfrm>
            <a:off x="3404235" y="2551176"/>
            <a:ext cx="3224213" cy="2043112"/>
          </a:xfrm>
          <a:custGeom>
            <a:avLst/>
            <a:gdLst>
              <a:gd name="connsiteX0" fmla="*/ 3224213 w 3224213"/>
              <a:gd name="connsiteY0" fmla="*/ 2043112 h 2043112"/>
              <a:gd name="connsiteX1" fmla="*/ 3224213 w 3224213"/>
              <a:gd name="connsiteY1" fmla="*/ 1490662 h 2043112"/>
              <a:gd name="connsiteX2" fmla="*/ 2390775 w 3224213"/>
              <a:gd name="connsiteY2" fmla="*/ 1490662 h 2043112"/>
              <a:gd name="connsiteX3" fmla="*/ 2390775 w 3224213"/>
              <a:gd name="connsiteY3" fmla="*/ 666750 h 2043112"/>
              <a:gd name="connsiteX4" fmla="*/ 1390650 w 3224213"/>
              <a:gd name="connsiteY4" fmla="*/ 666750 h 2043112"/>
              <a:gd name="connsiteX5" fmla="*/ 1390650 w 3224213"/>
              <a:gd name="connsiteY5" fmla="*/ 223837 h 2043112"/>
              <a:gd name="connsiteX6" fmla="*/ 390525 w 3224213"/>
              <a:gd name="connsiteY6" fmla="*/ 223837 h 2043112"/>
              <a:gd name="connsiteX7" fmla="*/ 390525 w 3224213"/>
              <a:gd name="connsiteY7" fmla="*/ 0 h 2043112"/>
              <a:gd name="connsiteX8" fmla="*/ 0 w 3224213"/>
              <a:gd name="connsiteY8" fmla="*/ 0 h 204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4213" h="2043112">
                <a:moveTo>
                  <a:pt x="3224213" y="2043112"/>
                </a:moveTo>
                <a:lnTo>
                  <a:pt x="3224213" y="1490662"/>
                </a:lnTo>
                <a:lnTo>
                  <a:pt x="2390775" y="1490662"/>
                </a:lnTo>
                <a:lnTo>
                  <a:pt x="2390775" y="666750"/>
                </a:lnTo>
                <a:lnTo>
                  <a:pt x="1390650" y="666750"/>
                </a:lnTo>
                <a:lnTo>
                  <a:pt x="1390650" y="223837"/>
                </a:lnTo>
                <a:lnTo>
                  <a:pt x="390525" y="223837"/>
                </a:lnTo>
                <a:lnTo>
                  <a:pt x="390525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grpSp>
        <p:nvGrpSpPr>
          <p:cNvPr id="106" name="H-skyline-points-all"/>
          <p:cNvGrpSpPr/>
          <p:nvPr/>
        </p:nvGrpSpPr>
        <p:grpSpPr>
          <a:xfrm>
            <a:off x="3692331" y="2469515"/>
            <a:ext cx="2986752" cy="1647584"/>
            <a:chOff x="2359466" y="2398883"/>
            <a:chExt cx="2986752" cy="1647584"/>
          </a:xfrm>
        </p:grpSpPr>
        <p:sp>
          <p:nvSpPr>
            <p:cNvPr id="102" name="Oval 101"/>
            <p:cNvSpPr/>
            <p:nvPr/>
          </p:nvSpPr>
          <p:spPr bwMode="auto">
            <a:xfrm>
              <a:off x="5181626" y="3886810"/>
              <a:ext cx="164592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4356907" y="3056646"/>
              <a:ext cx="164592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3345480" y="2619456"/>
              <a:ext cx="164592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2359466" y="2398883"/>
              <a:ext cx="164592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80" name="SH-Points-4"/>
          <p:cNvGrpSpPr/>
          <p:nvPr/>
        </p:nvGrpSpPr>
        <p:grpSpPr>
          <a:xfrm>
            <a:off x="9855445" y="4099748"/>
            <a:ext cx="1907785" cy="1645557"/>
            <a:chOff x="8499085" y="3881777"/>
            <a:chExt cx="1907785" cy="1645557"/>
          </a:xfrm>
        </p:grpSpPr>
        <p:sp>
          <p:nvSpPr>
            <p:cNvPr id="89" name="Oval 88"/>
            <p:cNvSpPr/>
            <p:nvPr/>
          </p:nvSpPr>
          <p:spPr bwMode="auto">
            <a:xfrm>
              <a:off x="9531187" y="4273891"/>
              <a:ext cx="145143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8499085" y="3881777"/>
              <a:ext cx="145143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10261727" y="3881777"/>
              <a:ext cx="145143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9819885" y="4897777"/>
              <a:ext cx="145143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8966572" y="5367677"/>
              <a:ext cx="145143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8694967" y="4733686"/>
              <a:ext cx="145143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109" name="SH-Points-3"/>
          <p:cNvGrpSpPr/>
          <p:nvPr/>
        </p:nvGrpSpPr>
        <p:grpSpPr>
          <a:xfrm>
            <a:off x="8483648" y="4259405"/>
            <a:ext cx="1024670" cy="1654458"/>
            <a:chOff x="7127288" y="4041434"/>
            <a:chExt cx="1024670" cy="1654458"/>
          </a:xfrm>
          <a:solidFill>
            <a:srgbClr val="7A0019"/>
          </a:solidFill>
        </p:grpSpPr>
        <p:sp>
          <p:nvSpPr>
            <p:cNvPr id="110" name="Oval 109"/>
            <p:cNvSpPr/>
            <p:nvPr/>
          </p:nvSpPr>
          <p:spPr bwMode="auto">
            <a:xfrm>
              <a:off x="8006815" y="4041434"/>
              <a:ext cx="145143" cy="159657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127288" y="4574029"/>
              <a:ext cx="145143" cy="159657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876486" y="4733686"/>
              <a:ext cx="145143" cy="159657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7302233" y="5536235"/>
              <a:ext cx="145143" cy="159657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114" name="SH-Points-2"/>
          <p:cNvGrpSpPr/>
          <p:nvPr/>
        </p:nvGrpSpPr>
        <p:grpSpPr>
          <a:xfrm>
            <a:off x="9780893" y="2834512"/>
            <a:ext cx="1137125" cy="1065326"/>
            <a:chOff x="8424533" y="2616541"/>
            <a:chExt cx="1137125" cy="1065326"/>
          </a:xfrm>
        </p:grpSpPr>
        <p:sp>
          <p:nvSpPr>
            <p:cNvPr id="115" name="Oval 114"/>
            <p:cNvSpPr/>
            <p:nvPr/>
          </p:nvSpPr>
          <p:spPr bwMode="auto">
            <a:xfrm>
              <a:off x="8462395" y="2616541"/>
              <a:ext cx="145143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9416515" y="3072267"/>
              <a:ext cx="145143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9111715" y="3522210"/>
              <a:ext cx="145143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8424533" y="3275240"/>
              <a:ext cx="145143" cy="159657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119" name="SH-Points1"/>
          <p:cNvGrpSpPr/>
          <p:nvPr/>
        </p:nvGrpSpPr>
        <p:grpSpPr>
          <a:xfrm>
            <a:off x="7826475" y="2658639"/>
            <a:ext cx="1349829" cy="1591695"/>
            <a:chOff x="6470115" y="2440668"/>
            <a:chExt cx="1349829" cy="1591695"/>
          </a:xfrm>
          <a:solidFill>
            <a:srgbClr val="7A0019"/>
          </a:solidFill>
        </p:grpSpPr>
        <p:sp>
          <p:nvSpPr>
            <p:cNvPr id="120" name="Oval 119"/>
            <p:cNvSpPr/>
            <p:nvPr/>
          </p:nvSpPr>
          <p:spPr bwMode="auto">
            <a:xfrm>
              <a:off x="7442572" y="2440668"/>
              <a:ext cx="145143" cy="159657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6470115" y="3792878"/>
              <a:ext cx="145143" cy="159657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7054717" y="3872706"/>
              <a:ext cx="145143" cy="159657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7409505" y="3113768"/>
              <a:ext cx="145143" cy="159657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7674801" y="3231924"/>
              <a:ext cx="145143" cy="159657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sp>
        <p:nvSpPr>
          <p:cNvPr id="125" name="SH-Partition-4"/>
          <p:cNvSpPr/>
          <p:nvPr/>
        </p:nvSpPr>
        <p:spPr bwMode="auto">
          <a:xfrm>
            <a:off x="9780893" y="4090677"/>
            <a:ext cx="2040267" cy="1823186"/>
          </a:xfrm>
          <a:prstGeom prst="rect">
            <a:avLst/>
          </a:prstGeom>
          <a:noFill/>
          <a:ln w="38100" cap="flat" cmpd="sng" algn="ctr">
            <a:solidFill>
              <a:srgbClr val="7A001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26" name="SH-Partition-3"/>
          <p:cNvSpPr/>
          <p:nvPr/>
        </p:nvSpPr>
        <p:spPr bwMode="auto">
          <a:xfrm>
            <a:off x="8411077" y="4310230"/>
            <a:ext cx="1232940" cy="1698941"/>
          </a:xfrm>
          <a:prstGeom prst="rect">
            <a:avLst/>
          </a:prstGeom>
          <a:noFill/>
          <a:ln w="38100" cap="flat" cmpd="sng" algn="ctr">
            <a:solidFill>
              <a:srgbClr val="7A001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27" name="SH-Partition-2"/>
          <p:cNvSpPr/>
          <p:nvPr/>
        </p:nvSpPr>
        <p:spPr bwMode="auto">
          <a:xfrm>
            <a:off x="9644017" y="2704664"/>
            <a:ext cx="1388673" cy="1306185"/>
          </a:xfrm>
          <a:prstGeom prst="rect">
            <a:avLst/>
          </a:prstGeom>
          <a:noFill/>
          <a:ln w="38100" cap="flat" cmpd="sng" algn="ctr">
            <a:solidFill>
              <a:srgbClr val="7A001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28" name="SH-Partition-1"/>
          <p:cNvSpPr/>
          <p:nvPr/>
        </p:nvSpPr>
        <p:spPr bwMode="auto">
          <a:xfrm>
            <a:off x="7780147" y="2548562"/>
            <a:ext cx="1509064" cy="1710844"/>
          </a:xfrm>
          <a:prstGeom prst="rect">
            <a:avLst/>
          </a:prstGeom>
          <a:noFill/>
          <a:ln w="38100" cap="flat" cmpd="sng" algn="ctr">
            <a:solidFill>
              <a:srgbClr val="7A001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29" name="SH-Skyline4"/>
          <p:cNvSpPr/>
          <p:nvPr/>
        </p:nvSpPr>
        <p:spPr bwMode="auto">
          <a:xfrm>
            <a:off x="9934303" y="4136828"/>
            <a:ext cx="1770743" cy="1654629"/>
          </a:xfrm>
          <a:custGeom>
            <a:avLst/>
            <a:gdLst>
              <a:gd name="connsiteX0" fmla="*/ 1770743 w 1770743"/>
              <a:gd name="connsiteY0" fmla="*/ 1654629 h 1654629"/>
              <a:gd name="connsiteX1" fmla="*/ 1770743 w 1770743"/>
              <a:gd name="connsiteY1" fmla="*/ 0 h 1654629"/>
              <a:gd name="connsiteX2" fmla="*/ 0 w 1770743"/>
              <a:gd name="connsiteY2" fmla="*/ 0 h 165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0743" h="1654629">
                <a:moveTo>
                  <a:pt x="1770743" y="1654629"/>
                </a:moveTo>
                <a:lnTo>
                  <a:pt x="1770743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30" name="SH-Skyline2"/>
          <p:cNvSpPr/>
          <p:nvPr/>
        </p:nvSpPr>
        <p:spPr bwMode="auto">
          <a:xfrm>
            <a:off x="9585960" y="2917628"/>
            <a:ext cx="1262743" cy="972457"/>
          </a:xfrm>
          <a:custGeom>
            <a:avLst/>
            <a:gdLst>
              <a:gd name="connsiteX0" fmla="*/ 1262743 w 1262743"/>
              <a:gd name="connsiteY0" fmla="*/ 972457 h 972457"/>
              <a:gd name="connsiteX1" fmla="*/ 1262743 w 1262743"/>
              <a:gd name="connsiteY1" fmla="*/ 449943 h 972457"/>
              <a:gd name="connsiteX2" fmla="*/ 304800 w 1262743"/>
              <a:gd name="connsiteY2" fmla="*/ 449943 h 972457"/>
              <a:gd name="connsiteX3" fmla="*/ 304800 w 1262743"/>
              <a:gd name="connsiteY3" fmla="*/ 0 h 972457"/>
              <a:gd name="connsiteX4" fmla="*/ 0 w 1262743"/>
              <a:gd name="connsiteY4" fmla="*/ 0 h 97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743" h="972457">
                <a:moveTo>
                  <a:pt x="1262743" y="972457"/>
                </a:moveTo>
                <a:lnTo>
                  <a:pt x="1262743" y="449943"/>
                </a:lnTo>
                <a:lnTo>
                  <a:pt x="304800" y="449943"/>
                </a:lnTo>
                <a:lnTo>
                  <a:pt x="30480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31" name="SH-Skyline1"/>
          <p:cNvSpPr/>
          <p:nvPr/>
        </p:nvSpPr>
        <p:spPr bwMode="auto">
          <a:xfrm>
            <a:off x="7873274" y="2728942"/>
            <a:ext cx="1277257" cy="1436915"/>
          </a:xfrm>
          <a:custGeom>
            <a:avLst/>
            <a:gdLst>
              <a:gd name="connsiteX0" fmla="*/ 0 w 1277257"/>
              <a:gd name="connsiteY0" fmla="*/ 0 h 1436915"/>
              <a:gd name="connsiteX1" fmla="*/ 1016000 w 1277257"/>
              <a:gd name="connsiteY1" fmla="*/ 0 h 1436915"/>
              <a:gd name="connsiteX2" fmla="*/ 1016000 w 1277257"/>
              <a:gd name="connsiteY2" fmla="*/ 827315 h 1436915"/>
              <a:gd name="connsiteX3" fmla="*/ 1277257 w 1277257"/>
              <a:gd name="connsiteY3" fmla="*/ 827315 h 1436915"/>
              <a:gd name="connsiteX4" fmla="*/ 1277257 w 1277257"/>
              <a:gd name="connsiteY4" fmla="*/ 1436915 h 143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436915">
                <a:moveTo>
                  <a:pt x="0" y="0"/>
                </a:moveTo>
                <a:lnTo>
                  <a:pt x="1016000" y="0"/>
                </a:lnTo>
                <a:lnTo>
                  <a:pt x="1016000" y="827315"/>
                </a:lnTo>
                <a:lnTo>
                  <a:pt x="1277257" y="827315"/>
                </a:lnTo>
                <a:lnTo>
                  <a:pt x="1277257" y="1436915"/>
                </a:lnTo>
              </a:path>
            </a:pathLst>
          </a:custGeom>
          <a:noFill/>
          <a:ln w="381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grpSp>
        <p:nvGrpSpPr>
          <p:cNvPr id="132" name="SH-skyline-points-final"/>
          <p:cNvGrpSpPr/>
          <p:nvPr/>
        </p:nvGrpSpPr>
        <p:grpSpPr>
          <a:xfrm>
            <a:off x="8803612" y="2658638"/>
            <a:ext cx="2959491" cy="1600767"/>
            <a:chOff x="7447252" y="2440667"/>
            <a:chExt cx="2959491" cy="1600767"/>
          </a:xfrm>
          <a:solidFill>
            <a:srgbClr val="7A0019"/>
          </a:solidFill>
        </p:grpSpPr>
        <p:sp>
          <p:nvSpPr>
            <p:cNvPr id="133" name="Oval 132"/>
            <p:cNvSpPr/>
            <p:nvPr/>
          </p:nvSpPr>
          <p:spPr bwMode="auto">
            <a:xfrm>
              <a:off x="7447252" y="2440667"/>
              <a:ext cx="145143" cy="159657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8462394" y="2617335"/>
              <a:ext cx="145143" cy="159657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9423463" y="3065975"/>
              <a:ext cx="145143" cy="159657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10261600" y="3881777"/>
              <a:ext cx="145143" cy="159657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sp>
        <p:nvSpPr>
          <p:cNvPr id="137" name="SH-skyline-points-phase1"/>
          <p:cNvSpPr/>
          <p:nvPr/>
        </p:nvSpPr>
        <p:spPr bwMode="auto">
          <a:xfrm>
            <a:off x="9032051" y="3447175"/>
            <a:ext cx="145143" cy="159657"/>
          </a:xfrm>
          <a:prstGeom prst="ellipse">
            <a:avLst/>
          </a:prstGeom>
          <a:solidFill>
            <a:srgbClr val="7A001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38" name="SH-Skyline-final"/>
          <p:cNvSpPr/>
          <p:nvPr/>
        </p:nvSpPr>
        <p:spPr bwMode="auto">
          <a:xfrm>
            <a:off x="7995285" y="2723046"/>
            <a:ext cx="3686175" cy="3028950"/>
          </a:xfrm>
          <a:custGeom>
            <a:avLst/>
            <a:gdLst>
              <a:gd name="connsiteX0" fmla="*/ 3686175 w 3686175"/>
              <a:gd name="connsiteY0" fmla="*/ 3028950 h 3028950"/>
              <a:gd name="connsiteX1" fmla="*/ 3686175 w 3686175"/>
              <a:gd name="connsiteY1" fmla="*/ 1447800 h 3028950"/>
              <a:gd name="connsiteX2" fmla="*/ 2857500 w 3686175"/>
              <a:gd name="connsiteY2" fmla="*/ 1447800 h 3028950"/>
              <a:gd name="connsiteX3" fmla="*/ 2857500 w 3686175"/>
              <a:gd name="connsiteY3" fmla="*/ 647700 h 3028950"/>
              <a:gd name="connsiteX4" fmla="*/ 1895475 w 3686175"/>
              <a:gd name="connsiteY4" fmla="*/ 647700 h 3028950"/>
              <a:gd name="connsiteX5" fmla="*/ 1895475 w 3686175"/>
              <a:gd name="connsiteY5" fmla="*/ 200025 h 3028950"/>
              <a:gd name="connsiteX6" fmla="*/ 876300 w 3686175"/>
              <a:gd name="connsiteY6" fmla="*/ 200025 h 3028950"/>
              <a:gd name="connsiteX7" fmla="*/ 876300 w 3686175"/>
              <a:gd name="connsiteY7" fmla="*/ 0 h 3028950"/>
              <a:gd name="connsiteX8" fmla="*/ 0 w 3686175"/>
              <a:gd name="connsiteY8" fmla="*/ 0 h 30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6175" h="3028950">
                <a:moveTo>
                  <a:pt x="3686175" y="3028950"/>
                </a:moveTo>
                <a:lnTo>
                  <a:pt x="3686175" y="1447800"/>
                </a:lnTo>
                <a:lnTo>
                  <a:pt x="2857500" y="1447800"/>
                </a:lnTo>
                <a:lnTo>
                  <a:pt x="2857500" y="647700"/>
                </a:lnTo>
                <a:lnTo>
                  <a:pt x="1895475" y="647700"/>
                </a:lnTo>
                <a:lnTo>
                  <a:pt x="1895475" y="200025"/>
                </a:lnTo>
                <a:lnTo>
                  <a:pt x="876300" y="200025"/>
                </a:lnTo>
                <a:lnTo>
                  <a:pt x="87630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39" name="Text Placeholder 7"/>
          <p:cNvSpPr txBox="1">
            <a:spLocks/>
          </p:cNvSpPr>
          <p:nvPr/>
        </p:nvSpPr>
        <p:spPr bwMode="auto">
          <a:xfrm>
            <a:off x="7557599" y="1114425"/>
            <a:ext cx="44465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AutoNum type="arabicPeriod"/>
              <a:defRPr sz="2400" b="1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1pPr>
            <a:lvl2pPr marL="83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AutoNum type="circleNumDbPlain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2pPr>
            <a:lvl3pPr marL="129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err="1" smtClean="0"/>
              <a:t>SpatialHadoop</a:t>
            </a:r>
            <a:endParaRPr lang="en-US" kern="0" dirty="0"/>
          </a:p>
        </p:txBody>
      </p:sp>
      <p:sp>
        <p:nvSpPr>
          <p:cNvPr id="140" name="Multiply 139"/>
          <p:cNvSpPr/>
          <p:nvPr/>
        </p:nvSpPr>
        <p:spPr bwMode="auto">
          <a:xfrm>
            <a:off x="8425125" y="4590210"/>
            <a:ext cx="1089440" cy="1089440"/>
          </a:xfrm>
          <a:prstGeom prst="mathMultiply">
            <a:avLst/>
          </a:prstGeom>
          <a:solidFill>
            <a:srgbClr val="F8BD28"/>
          </a:solidFill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43" name="step4"/>
          <p:cNvSpPr/>
          <p:nvPr/>
        </p:nvSpPr>
        <p:spPr>
          <a:xfrm>
            <a:off x="-35341" y="2996240"/>
            <a:ext cx="2260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Global skyline</a:t>
            </a:r>
            <a:endParaRPr lang="en-US" sz="2400" dirty="0"/>
          </a:p>
        </p:txBody>
      </p:sp>
      <p:sp>
        <p:nvSpPr>
          <p:cNvPr id="142" name="step3"/>
          <p:cNvSpPr/>
          <p:nvPr/>
        </p:nvSpPr>
        <p:spPr>
          <a:xfrm>
            <a:off x="-38932" y="2520862"/>
            <a:ext cx="2122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Local skyline</a:t>
            </a:r>
            <a:endParaRPr lang="en-US" sz="2400" dirty="0"/>
          </a:p>
        </p:txBody>
      </p:sp>
      <p:sp>
        <p:nvSpPr>
          <p:cNvPr id="144" name="step2"/>
          <p:cNvSpPr/>
          <p:nvPr/>
        </p:nvSpPr>
        <p:spPr>
          <a:xfrm>
            <a:off x="-38932" y="2084887"/>
            <a:ext cx="1433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Pruning</a:t>
            </a:r>
            <a:endParaRPr lang="en-US" sz="2400" dirty="0"/>
          </a:p>
        </p:txBody>
      </p:sp>
      <p:sp>
        <p:nvSpPr>
          <p:cNvPr id="141" name="step1"/>
          <p:cNvSpPr txBox="1"/>
          <p:nvPr/>
        </p:nvSpPr>
        <p:spPr>
          <a:xfrm>
            <a:off x="-43540" y="1652040"/>
            <a:ext cx="1582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</a:t>
            </a:r>
            <a:r>
              <a:rPr lang="en-US" sz="2400" dirty="0" smtClean="0"/>
              <a:t>Partition</a:t>
            </a:r>
            <a:endParaRPr lang="en-US" sz="2400" dirty="0"/>
          </a:p>
        </p:txBody>
      </p:sp>
      <p:sp>
        <p:nvSpPr>
          <p:cNvPr id="145" name="current-step"/>
          <p:cNvSpPr/>
          <p:nvPr/>
        </p:nvSpPr>
        <p:spPr bwMode="auto">
          <a:xfrm>
            <a:off x="0" y="1652040"/>
            <a:ext cx="2189392" cy="432847"/>
          </a:xfrm>
          <a:prstGeom prst="rect">
            <a:avLst/>
          </a:prstGeom>
          <a:solidFill>
            <a:srgbClr val="F8BD28">
              <a:alpha val="30196"/>
            </a:srgbClr>
          </a:solidFill>
          <a:ln w="38100" cap="flat" cmpd="sng" algn="ctr">
            <a:solidFill>
              <a:srgbClr val="F8BD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47" name="SH-input-mbr"/>
          <p:cNvSpPr/>
          <p:nvPr/>
        </p:nvSpPr>
        <p:spPr bwMode="auto">
          <a:xfrm>
            <a:off x="7716916" y="2451585"/>
            <a:ext cx="4227434" cy="3546026"/>
          </a:xfrm>
          <a:prstGeom prst="rect">
            <a:avLst/>
          </a:prstGeom>
          <a:noFill/>
          <a:ln w="381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49" name="H-input-mbr"/>
          <p:cNvSpPr/>
          <p:nvPr/>
        </p:nvSpPr>
        <p:spPr bwMode="auto">
          <a:xfrm>
            <a:off x="2670346" y="2451585"/>
            <a:ext cx="4227434" cy="3546026"/>
          </a:xfrm>
          <a:prstGeom prst="rect">
            <a:avLst/>
          </a:prstGeom>
          <a:noFill/>
          <a:ln w="381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028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12669 0.16597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28" y="828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11211 0.16597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2" y="828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12669 -0.2122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28" y="-10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11211 -0.21227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2" y="-1062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-3.54167E-6 0.06598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6598 L -3.54167E-6 0.12686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500" fill="hold"/>
                                        <p:tgtEl>
                                          <p:spTgt spid="9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500" fill="hold"/>
                                        <p:tgtEl>
                                          <p:spTgt spid="9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500" fill="hold"/>
                                        <p:tgtEl>
                                          <p:spTgt spid="9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500" fill="hold"/>
                                        <p:tgtEl>
                                          <p:spTgt spid="9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1927 0.21366 " pathEditMode="relative" rAng="0" ptsTypes="AA">
                                      <p:cBhvr>
                                        <p:cTn id="1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4" y="1067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11914 0.2132 " pathEditMode="relative" rAng="0" ptsTypes="AA">
                                      <p:cBhvr>
                                        <p:cTn id="16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10648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1914 -0.16667 " pathEditMode="relative" rAng="0" ptsTypes="AA">
                                      <p:cBhvr>
                                        <p:cTn id="1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1" y="-8333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-0.1181 -0.16528 " pathEditMode="relative" rAng="0" ptsTypes="AA">
                                      <p:cBhvr>
                                        <p:cTn id="16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11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12686 L -3.54167E-6 0.19977 " pathEditMode="relative" rAng="0" ptsTypes="AA">
                                      <p:cBhvr>
                                        <p:cTn id="17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1" grpId="0" animBg="1"/>
      <p:bldP spid="71" grpId="1" animBg="1"/>
      <p:bldP spid="69" grpId="0" animBg="1"/>
      <p:bldP spid="69" grpId="1" animBg="1"/>
      <p:bldP spid="37" grpId="0" animBg="1"/>
      <p:bldP spid="37" grpId="1" animBg="1"/>
      <p:bldP spid="101" grpId="0" animBg="1"/>
      <p:bldP spid="101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7" grpId="0" animBg="1"/>
      <p:bldP spid="137" grpId="1" animBg="1"/>
      <p:bldP spid="138" grpId="0" animBg="1"/>
      <p:bldP spid="138" grpId="1" animBg="1"/>
      <p:bldP spid="140" grpId="0" animBg="1"/>
      <p:bldP spid="140" grpId="1" animBg="1"/>
      <p:bldP spid="145" grpId="0" animBg="1"/>
      <p:bldP spid="145" grpId="1" animBg="1"/>
      <p:bldP spid="145" grpId="2" animBg="1"/>
      <p:bldP spid="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input points-right"/>
          <p:cNvGrpSpPr/>
          <p:nvPr/>
        </p:nvGrpSpPr>
        <p:grpSpPr>
          <a:xfrm>
            <a:off x="6964763" y="2516776"/>
            <a:ext cx="3558373" cy="3621284"/>
            <a:chOff x="1614478" y="2516776"/>
            <a:chExt cx="3558373" cy="3621284"/>
          </a:xfrm>
        </p:grpSpPr>
        <p:sp>
          <p:nvSpPr>
            <p:cNvPr id="92" name="Oval 91"/>
            <p:cNvSpPr/>
            <p:nvPr/>
          </p:nvSpPr>
          <p:spPr bwMode="auto">
            <a:xfrm>
              <a:off x="4371975" y="2516776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3557586" y="2550112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2133597" y="2795490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1852608" y="2931331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1614478" y="3557711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2447912" y="3183959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3181334" y="303610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4786295" y="3359744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3974289" y="3393079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3879022" y="3497980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3201138" y="3605341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3486140" y="4022263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4017151" y="4041309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4681519" y="4331027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5077601" y="4388177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4037769" y="4690271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2970140" y="4566444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2716898" y="420911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3020996" y="403812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2199472" y="3942879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2324085" y="4366420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1635847" y="4595016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1895470" y="5357013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1728780" y="598089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2281213" y="566180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2424102" y="5105043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3486140" y="5271290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4357686" y="5105042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4195769" y="5637992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3015366" y="603328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4968869" y="500692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sp>
        <p:nvSpPr>
          <p:cNvPr id="76" name="ch-outline"/>
          <p:cNvSpPr/>
          <p:nvPr/>
        </p:nvSpPr>
        <p:spPr bwMode="auto">
          <a:xfrm>
            <a:off x="7010400" y="2560320"/>
            <a:ext cx="3467100" cy="3535680"/>
          </a:xfrm>
          <a:custGeom>
            <a:avLst/>
            <a:gdLst>
              <a:gd name="connsiteX0" fmla="*/ 2758440 w 3467100"/>
              <a:gd name="connsiteY0" fmla="*/ 0 h 3535680"/>
              <a:gd name="connsiteX1" fmla="*/ 1935480 w 3467100"/>
              <a:gd name="connsiteY1" fmla="*/ 30480 h 3535680"/>
              <a:gd name="connsiteX2" fmla="*/ 510540 w 3467100"/>
              <a:gd name="connsiteY2" fmla="*/ 274320 h 3535680"/>
              <a:gd name="connsiteX3" fmla="*/ 236220 w 3467100"/>
              <a:gd name="connsiteY3" fmla="*/ 411480 h 3535680"/>
              <a:gd name="connsiteX4" fmla="*/ 0 w 3467100"/>
              <a:gd name="connsiteY4" fmla="*/ 1036320 h 3535680"/>
              <a:gd name="connsiteX5" fmla="*/ 15240 w 3467100"/>
              <a:gd name="connsiteY5" fmla="*/ 2087880 h 3535680"/>
              <a:gd name="connsiteX6" fmla="*/ 106680 w 3467100"/>
              <a:gd name="connsiteY6" fmla="*/ 3474720 h 3535680"/>
              <a:gd name="connsiteX7" fmla="*/ 1394460 w 3467100"/>
              <a:gd name="connsiteY7" fmla="*/ 3535680 h 3535680"/>
              <a:gd name="connsiteX8" fmla="*/ 2575560 w 3467100"/>
              <a:gd name="connsiteY8" fmla="*/ 3124200 h 3535680"/>
              <a:gd name="connsiteX9" fmla="*/ 3352800 w 3467100"/>
              <a:gd name="connsiteY9" fmla="*/ 2491740 h 3535680"/>
              <a:gd name="connsiteX10" fmla="*/ 3467100 w 3467100"/>
              <a:gd name="connsiteY10" fmla="*/ 1882140 h 3535680"/>
              <a:gd name="connsiteX11" fmla="*/ 3169920 w 3467100"/>
              <a:gd name="connsiteY11" fmla="*/ 845820 h 3535680"/>
              <a:gd name="connsiteX12" fmla="*/ 2758440 w 3467100"/>
              <a:gd name="connsiteY12" fmla="*/ 0 h 353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67100" h="3535680">
                <a:moveTo>
                  <a:pt x="2758440" y="0"/>
                </a:moveTo>
                <a:lnTo>
                  <a:pt x="1935480" y="30480"/>
                </a:lnTo>
                <a:lnTo>
                  <a:pt x="510540" y="274320"/>
                </a:lnTo>
                <a:lnTo>
                  <a:pt x="236220" y="411480"/>
                </a:lnTo>
                <a:lnTo>
                  <a:pt x="0" y="1036320"/>
                </a:lnTo>
                <a:lnTo>
                  <a:pt x="15240" y="2087880"/>
                </a:lnTo>
                <a:lnTo>
                  <a:pt x="106680" y="3474720"/>
                </a:lnTo>
                <a:lnTo>
                  <a:pt x="1394460" y="3535680"/>
                </a:lnTo>
                <a:lnTo>
                  <a:pt x="2575560" y="3124200"/>
                </a:lnTo>
                <a:lnTo>
                  <a:pt x="3352800" y="2491740"/>
                </a:lnTo>
                <a:lnTo>
                  <a:pt x="3467100" y="1882140"/>
                </a:lnTo>
                <a:lnTo>
                  <a:pt x="3169920" y="845820"/>
                </a:lnTo>
                <a:lnTo>
                  <a:pt x="2758440" y="0"/>
                </a:lnTo>
                <a:close/>
              </a:path>
            </a:pathLst>
          </a:custGeom>
          <a:noFill/>
          <a:ln w="381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Hull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9788" y="1378634"/>
            <a:ext cx="10357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Find the minimal convex polygon that contains all points</a:t>
            </a:r>
            <a:endParaRPr lang="en-US" sz="3200" dirty="0"/>
          </a:p>
        </p:txBody>
      </p:sp>
      <p:grpSp>
        <p:nvGrpSpPr>
          <p:cNvPr id="8" name="input points-left"/>
          <p:cNvGrpSpPr/>
          <p:nvPr/>
        </p:nvGrpSpPr>
        <p:grpSpPr>
          <a:xfrm>
            <a:off x="1614478" y="2516776"/>
            <a:ext cx="3558373" cy="3621284"/>
            <a:chOff x="1614478" y="2516776"/>
            <a:chExt cx="3558373" cy="3621284"/>
          </a:xfrm>
        </p:grpSpPr>
        <p:sp>
          <p:nvSpPr>
            <p:cNvPr id="4" name="Oval 3"/>
            <p:cNvSpPr/>
            <p:nvPr/>
          </p:nvSpPr>
          <p:spPr bwMode="auto">
            <a:xfrm>
              <a:off x="4371975" y="2516776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557586" y="2550112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133597" y="2795490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852608" y="2931331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614478" y="3557711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447912" y="3183959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181334" y="303610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4786295" y="3359744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3974289" y="3393079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879022" y="3497980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3201138" y="3605341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3486140" y="4022263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4017151" y="4041309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4681519" y="4331027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077601" y="4388177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037769" y="4690271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970140" y="4566444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716898" y="420911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020996" y="403812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2199472" y="3942879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2324085" y="4366420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1635847" y="4595016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1895470" y="5357013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1728780" y="598089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2281213" y="566180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2424102" y="5105043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3486140" y="5271290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4357686" y="5105042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4195769" y="5637992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015366" y="603328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4968869" y="500692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77" name="ch-points"/>
          <p:cNvGrpSpPr/>
          <p:nvPr/>
        </p:nvGrpSpPr>
        <p:grpSpPr>
          <a:xfrm>
            <a:off x="6957213" y="2518536"/>
            <a:ext cx="3558373" cy="3621284"/>
            <a:chOff x="6954838" y="2516776"/>
            <a:chExt cx="3558373" cy="3621284"/>
          </a:xfrm>
          <a:solidFill>
            <a:srgbClr val="7A0019"/>
          </a:solidFill>
        </p:grpSpPr>
        <p:sp>
          <p:nvSpPr>
            <p:cNvPr id="78" name="Oval 77"/>
            <p:cNvSpPr/>
            <p:nvPr/>
          </p:nvSpPr>
          <p:spPr bwMode="auto">
            <a:xfrm>
              <a:off x="9712335" y="2516776"/>
              <a:ext cx="95250" cy="95250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8897946" y="2550112"/>
              <a:ext cx="95250" cy="95250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473957" y="2795490"/>
              <a:ext cx="95250" cy="95250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192968" y="2931331"/>
              <a:ext cx="95250" cy="95250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6954838" y="3557711"/>
              <a:ext cx="95250" cy="95250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10126655" y="3359744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10417961" y="4388177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6976207" y="4595016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069140" y="5980898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9536129" y="5637992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8355726" y="6033285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10309229" y="5006928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sp>
        <p:nvSpPr>
          <p:cNvPr id="123" name="Text Placeholder 17"/>
          <p:cNvSpPr txBox="1">
            <a:spLocks/>
          </p:cNvSpPr>
          <p:nvPr/>
        </p:nvSpPr>
        <p:spPr bwMode="auto">
          <a:xfrm>
            <a:off x="839788" y="1915899"/>
            <a:ext cx="5157787" cy="58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30000"/>
              <a:buFont typeface="Arial" pitchFamily="34" charset="0"/>
              <a:buChar char="■"/>
              <a:defRPr sz="2400" b="1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q"/>
              <a:defRPr sz="2000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2pPr>
            <a:lvl3pPr marL="129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Ø"/>
              <a:defRPr sz="2000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50000"/>
              <a:buFont typeface="Courier New" pitchFamily="49" charset="0"/>
              <a:buChar char="o"/>
              <a:defRPr sz="2000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5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Input</a:t>
            </a:r>
            <a:endParaRPr lang="en-US" kern="0" dirty="0"/>
          </a:p>
        </p:txBody>
      </p:sp>
      <p:sp>
        <p:nvSpPr>
          <p:cNvPr id="124" name="Text Placeholder 18"/>
          <p:cNvSpPr txBox="1">
            <a:spLocks/>
          </p:cNvSpPr>
          <p:nvPr/>
        </p:nvSpPr>
        <p:spPr>
          <a:xfrm>
            <a:off x="6172200" y="1915899"/>
            <a:ext cx="5183188" cy="589175"/>
          </a:xfrm>
          <a:prstGeom prst="rect">
            <a:avLst/>
          </a:prstGeom>
        </p:spPr>
        <p:txBody>
          <a:bodyPr/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AutoNum type="arabicPeriod"/>
              <a:defRPr sz="2400" b="1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1pPr>
            <a:lvl2pPr marL="83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AutoNum type="circleNumDbPlain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2pPr>
            <a:lvl3pPr marL="129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Output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76437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Hull in </a:t>
            </a:r>
            <a:r>
              <a:rPr lang="en-US" dirty="0" err="1" smtClean="0"/>
              <a:t>CG_Hadoop</a:t>
            </a:r>
            <a:endParaRPr lang="en-US" dirty="0"/>
          </a:p>
        </p:txBody>
      </p:sp>
      <p:sp>
        <p:nvSpPr>
          <p:cNvPr id="41" name="Text Placeholder 7"/>
          <p:cNvSpPr txBox="1">
            <a:spLocks/>
          </p:cNvSpPr>
          <p:nvPr/>
        </p:nvSpPr>
        <p:spPr bwMode="auto">
          <a:xfrm>
            <a:off x="1857825" y="1114425"/>
            <a:ext cx="44465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AutoNum type="arabicPeriod"/>
              <a:defRPr sz="2400" b="1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1pPr>
            <a:lvl2pPr marL="83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AutoNum type="circleNumDbPlain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2pPr>
            <a:lvl3pPr marL="129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err="1" smtClean="0"/>
              <a:t>Hadoop</a:t>
            </a:r>
            <a:endParaRPr lang="en-US" kern="0" dirty="0"/>
          </a:p>
        </p:txBody>
      </p:sp>
      <p:grpSp>
        <p:nvGrpSpPr>
          <p:cNvPr id="65" name="H-part4"/>
          <p:cNvGrpSpPr/>
          <p:nvPr/>
        </p:nvGrpSpPr>
        <p:grpSpPr>
          <a:xfrm>
            <a:off x="2184777" y="1938338"/>
            <a:ext cx="4330474" cy="4330474"/>
            <a:chOff x="1038152" y="1938338"/>
            <a:chExt cx="4330474" cy="4330474"/>
          </a:xfrm>
        </p:grpSpPr>
        <p:grpSp>
          <p:nvGrpSpPr>
            <p:cNvPr id="43" name="H-part4-points"/>
            <p:cNvGrpSpPr/>
            <p:nvPr/>
          </p:nvGrpSpPr>
          <p:grpSpPr>
            <a:xfrm>
              <a:off x="1673882" y="3416659"/>
              <a:ext cx="3335339" cy="2480332"/>
              <a:chOff x="1673882" y="3416659"/>
              <a:chExt cx="3335339" cy="2480332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3146240" y="3416659"/>
                <a:ext cx="95250" cy="104775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3962253" y="3852627"/>
                <a:ext cx="95250" cy="104775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3982871" y="4501589"/>
                <a:ext cx="95250" cy="104775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2915242" y="4377762"/>
                <a:ext cx="95250" cy="104775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2144574" y="3754197"/>
                <a:ext cx="95250" cy="104775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1673882" y="5792216"/>
                <a:ext cx="95250" cy="104775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4140871" y="5449310"/>
                <a:ext cx="95250" cy="104775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4913971" y="4847274"/>
                <a:ext cx="95250" cy="104775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  <p:sp>
          <p:nvSpPr>
            <p:cNvPr id="53" name="Rectangle 52"/>
            <p:cNvSpPr/>
            <p:nvPr/>
          </p:nvSpPr>
          <p:spPr bwMode="auto">
            <a:xfrm>
              <a:off x="1038152" y="1938338"/>
              <a:ext cx="4330474" cy="4330474"/>
            </a:xfrm>
            <a:prstGeom prst="rect">
              <a:avLst/>
            </a:prstGeom>
            <a:noFill/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64" name="H-part3"/>
          <p:cNvGrpSpPr/>
          <p:nvPr/>
        </p:nvGrpSpPr>
        <p:grpSpPr>
          <a:xfrm>
            <a:off x="2186096" y="1936161"/>
            <a:ext cx="4330474" cy="4330474"/>
            <a:chOff x="1039471" y="1936161"/>
            <a:chExt cx="4330474" cy="4330474"/>
          </a:xfrm>
        </p:grpSpPr>
        <p:grpSp>
          <p:nvGrpSpPr>
            <p:cNvPr id="46" name="H-part3-points"/>
            <p:cNvGrpSpPr/>
            <p:nvPr/>
          </p:nvGrpSpPr>
          <p:grpSpPr>
            <a:xfrm>
              <a:off x="2078699" y="2361430"/>
              <a:ext cx="2643172" cy="3216471"/>
              <a:chOff x="2078699" y="2361430"/>
              <a:chExt cx="2643172" cy="3216471"/>
            </a:xfrm>
          </p:grpSpPr>
          <p:sp>
            <p:nvSpPr>
              <p:cNvPr id="11" name="Oval 10"/>
              <p:cNvSpPr/>
              <p:nvPr/>
            </p:nvSpPr>
            <p:spPr bwMode="auto">
              <a:xfrm>
                <a:off x="3502688" y="2361430"/>
                <a:ext cx="95250" cy="95250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2078699" y="2606808"/>
                <a:ext cx="95250" cy="95250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2393014" y="2995277"/>
                <a:ext cx="95250" cy="95250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3919391" y="3204397"/>
                <a:ext cx="95250" cy="104775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4626621" y="4142345"/>
                <a:ext cx="95250" cy="104775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2269187" y="4177738"/>
                <a:ext cx="95250" cy="104775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2226315" y="5473126"/>
                <a:ext cx="95250" cy="104775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 bwMode="auto">
            <a:xfrm>
              <a:off x="1039471" y="1936161"/>
              <a:ext cx="4330474" cy="4330474"/>
            </a:xfrm>
            <a:prstGeom prst="rect">
              <a:avLst/>
            </a:prstGeom>
            <a:noFill/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63" name="H-part2"/>
          <p:cNvGrpSpPr/>
          <p:nvPr/>
        </p:nvGrpSpPr>
        <p:grpSpPr>
          <a:xfrm>
            <a:off x="2184777" y="1938542"/>
            <a:ext cx="4330474" cy="4330474"/>
            <a:chOff x="1038152" y="1938542"/>
            <a:chExt cx="4330474" cy="4330474"/>
          </a:xfrm>
        </p:grpSpPr>
        <p:grpSp>
          <p:nvGrpSpPr>
            <p:cNvPr id="45" name="H-part2-points"/>
            <p:cNvGrpSpPr/>
            <p:nvPr/>
          </p:nvGrpSpPr>
          <p:grpSpPr>
            <a:xfrm>
              <a:off x="1559580" y="2328094"/>
              <a:ext cx="3558373" cy="2945012"/>
              <a:chOff x="1559580" y="2328094"/>
              <a:chExt cx="3558373" cy="2945012"/>
            </a:xfrm>
          </p:grpSpPr>
          <p:sp>
            <p:nvSpPr>
              <p:cNvPr id="10" name="Oval 9"/>
              <p:cNvSpPr/>
              <p:nvPr/>
            </p:nvSpPr>
            <p:spPr bwMode="auto">
              <a:xfrm>
                <a:off x="4317077" y="2328094"/>
                <a:ext cx="95250" cy="95250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1559580" y="3369029"/>
                <a:ext cx="95250" cy="95250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3126436" y="2847426"/>
                <a:ext cx="95250" cy="104775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3431242" y="3833581"/>
                <a:ext cx="95250" cy="104775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5022703" y="4199495"/>
                <a:ext cx="95250" cy="104775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1840572" y="5168331"/>
                <a:ext cx="95250" cy="104775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2369204" y="4916361"/>
                <a:ext cx="95250" cy="104775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4302788" y="4916360"/>
                <a:ext cx="95250" cy="104775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  <p:sp>
          <p:nvSpPr>
            <p:cNvPr id="56" name="Rectangle 55"/>
            <p:cNvSpPr/>
            <p:nvPr/>
          </p:nvSpPr>
          <p:spPr bwMode="auto">
            <a:xfrm>
              <a:off x="1038152" y="1938542"/>
              <a:ext cx="4330474" cy="4330474"/>
            </a:xfrm>
            <a:prstGeom prst="rect">
              <a:avLst/>
            </a:prstGeom>
            <a:noFill/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62" name="H-part1"/>
          <p:cNvGrpSpPr/>
          <p:nvPr/>
        </p:nvGrpSpPr>
        <p:grpSpPr>
          <a:xfrm>
            <a:off x="2185841" y="1938338"/>
            <a:ext cx="4330474" cy="4330474"/>
            <a:chOff x="1039216" y="1938338"/>
            <a:chExt cx="4330474" cy="4330474"/>
          </a:xfrm>
        </p:grpSpPr>
        <p:grpSp>
          <p:nvGrpSpPr>
            <p:cNvPr id="50" name="H-part1-points"/>
            <p:cNvGrpSpPr/>
            <p:nvPr/>
          </p:nvGrpSpPr>
          <p:grpSpPr>
            <a:xfrm>
              <a:off x="1580949" y="2742649"/>
              <a:ext cx="3245698" cy="3206729"/>
              <a:chOff x="1580949" y="2742649"/>
              <a:chExt cx="3245698" cy="3206729"/>
            </a:xfrm>
          </p:grpSpPr>
          <p:sp>
            <p:nvSpPr>
              <p:cNvPr id="36" name="Oval 35"/>
              <p:cNvSpPr/>
              <p:nvPr/>
            </p:nvSpPr>
            <p:spPr bwMode="auto">
              <a:xfrm>
                <a:off x="3431242" y="5082608"/>
                <a:ext cx="95250" cy="104775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2960468" y="5844603"/>
                <a:ext cx="95250" cy="104775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1797710" y="2742649"/>
                <a:ext cx="95250" cy="95250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4731397" y="3171062"/>
                <a:ext cx="95250" cy="104775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3824124" y="3309298"/>
                <a:ext cx="95250" cy="104775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2662000" y="4020433"/>
                <a:ext cx="95250" cy="104775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2966098" y="3849446"/>
                <a:ext cx="95250" cy="104775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1580949" y="4406334"/>
                <a:ext cx="95250" cy="104775"/>
              </a:xfrm>
              <a:prstGeom prst="ellipse">
                <a:avLst/>
              </a:prstGeom>
              <a:solidFill>
                <a:srgbClr val="7A0019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 bwMode="auto">
            <a:xfrm>
              <a:off x="1039216" y="1938338"/>
              <a:ext cx="4330474" cy="4330474"/>
            </a:xfrm>
            <a:prstGeom prst="rect">
              <a:avLst/>
            </a:prstGeom>
            <a:noFill/>
            <a:ln w="381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sp>
        <p:nvSpPr>
          <p:cNvPr id="70" name="ch-outline4"/>
          <p:cNvSpPr/>
          <p:nvPr/>
        </p:nvSpPr>
        <p:spPr bwMode="auto">
          <a:xfrm>
            <a:off x="5166175" y="4943475"/>
            <a:ext cx="1638300" cy="1200150"/>
          </a:xfrm>
          <a:custGeom>
            <a:avLst/>
            <a:gdLst>
              <a:gd name="connsiteX0" fmla="*/ 247650 w 1638300"/>
              <a:gd name="connsiteY0" fmla="*/ 180975 h 1200150"/>
              <a:gd name="connsiteX1" fmla="*/ 742950 w 1638300"/>
              <a:gd name="connsiteY1" fmla="*/ 0 h 1200150"/>
              <a:gd name="connsiteX2" fmla="*/ 1162050 w 1638300"/>
              <a:gd name="connsiteY2" fmla="*/ 238125 h 1200150"/>
              <a:gd name="connsiteX3" fmla="*/ 1638300 w 1638300"/>
              <a:gd name="connsiteY3" fmla="*/ 723900 h 1200150"/>
              <a:gd name="connsiteX4" fmla="*/ 1247775 w 1638300"/>
              <a:gd name="connsiteY4" fmla="*/ 1028700 h 1200150"/>
              <a:gd name="connsiteX5" fmla="*/ 0 w 1638300"/>
              <a:gd name="connsiteY5" fmla="*/ 1200150 h 1200150"/>
              <a:gd name="connsiteX6" fmla="*/ 247650 w 1638300"/>
              <a:gd name="connsiteY6" fmla="*/ 180975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8300" h="1200150">
                <a:moveTo>
                  <a:pt x="247650" y="180975"/>
                </a:moveTo>
                <a:lnTo>
                  <a:pt x="742950" y="0"/>
                </a:lnTo>
                <a:lnTo>
                  <a:pt x="1162050" y="238125"/>
                </a:lnTo>
                <a:lnTo>
                  <a:pt x="1638300" y="723900"/>
                </a:lnTo>
                <a:lnTo>
                  <a:pt x="1247775" y="1028700"/>
                </a:lnTo>
                <a:lnTo>
                  <a:pt x="0" y="1200150"/>
                </a:lnTo>
                <a:lnTo>
                  <a:pt x="247650" y="180975"/>
                </a:lnTo>
                <a:close/>
              </a:path>
            </a:pathLst>
          </a:custGeom>
          <a:noFill/>
          <a:ln w="1905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69" name="ch-outline3"/>
          <p:cNvSpPr/>
          <p:nvPr/>
        </p:nvSpPr>
        <p:spPr bwMode="auto">
          <a:xfrm>
            <a:off x="2489650" y="4429125"/>
            <a:ext cx="1295400" cy="1562100"/>
          </a:xfrm>
          <a:custGeom>
            <a:avLst/>
            <a:gdLst>
              <a:gd name="connsiteX0" fmla="*/ 0 w 1295400"/>
              <a:gd name="connsiteY0" fmla="*/ 133350 h 1562100"/>
              <a:gd name="connsiteX1" fmla="*/ 714375 w 1295400"/>
              <a:gd name="connsiteY1" fmla="*/ 0 h 1562100"/>
              <a:gd name="connsiteX2" fmla="*/ 1295400 w 1295400"/>
              <a:gd name="connsiteY2" fmla="*/ 895350 h 1562100"/>
              <a:gd name="connsiteX3" fmla="*/ 76200 w 1295400"/>
              <a:gd name="connsiteY3" fmla="*/ 1562100 h 1562100"/>
              <a:gd name="connsiteX4" fmla="*/ 0 w 1295400"/>
              <a:gd name="connsiteY4" fmla="*/ 13335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562100">
                <a:moveTo>
                  <a:pt x="0" y="133350"/>
                </a:moveTo>
                <a:lnTo>
                  <a:pt x="714375" y="0"/>
                </a:lnTo>
                <a:lnTo>
                  <a:pt x="1295400" y="895350"/>
                </a:lnTo>
                <a:lnTo>
                  <a:pt x="76200" y="1562100"/>
                </a:lnTo>
                <a:lnTo>
                  <a:pt x="0" y="133350"/>
                </a:lnTo>
                <a:close/>
              </a:path>
            </a:pathLst>
          </a:custGeom>
          <a:noFill/>
          <a:ln w="1905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68" name="ch-outline2"/>
          <p:cNvSpPr/>
          <p:nvPr/>
        </p:nvSpPr>
        <p:spPr bwMode="auto">
          <a:xfrm>
            <a:off x="5175700" y="1876425"/>
            <a:ext cx="1743075" cy="1428750"/>
          </a:xfrm>
          <a:custGeom>
            <a:avLst/>
            <a:gdLst>
              <a:gd name="connsiteX0" fmla="*/ 0 w 1743075"/>
              <a:gd name="connsiteY0" fmla="*/ 514350 h 1428750"/>
              <a:gd name="connsiteX1" fmla="*/ 1381125 w 1743075"/>
              <a:gd name="connsiteY1" fmla="*/ 0 h 1428750"/>
              <a:gd name="connsiteX2" fmla="*/ 1743075 w 1743075"/>
              <a:gd name="connsiteY2" fmla="*/ 952500 h 1428750"/>
              <a:gd name="connsiteX3" fmla="*/ 1362075 w 1743075"/>
              <a:gd name="connsiteY3" fmla="*/ 1295400 h 1428750"/>
              <a:gd name="connsiteX4" fmla="*/ 142875 w 1743075"/>
              <a:gd name="connsiteY4" fmla="*/ 1428750 h 1428750"/>
              <a:gd name="connsiteX5" fmla="*/ 0 w 1743075"/>
              <a:gd name="connsiteY5" fmla="*/ 51435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3075" h="1428750">
                <a:moveTo>
                  <a:pt x="0" y="514350"/>
                </a:moveTo>
                <a:lnTo>
                  <a:pt x="1381125" y="0"/>
                </a:lnTo>
                <a:lnTo>
                  <a:pt x="1743075" y="952500"/>
                </a:lnTo>
                <a:lnTo>
                  <a:pt x="1362075" y="1295400"/>
                </a:lnTo>
                <a:lnTo>
                  <a:pt x="142875" y="1428750"/>
                </a:lnTo>
                <a:lnTo>
                  <a:pt x="0" y="514350"/>
                </a:lnTo>
                <a:close/>
              </a:path>
            </a:pathLst>
          </a:custGeom>
          <a:noFill/>
          <a:ln w="1905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67" name="ch-outline1"/>
          <p:cNvSpPr/>
          <p:nvPr/>
        </p:nvSpPr>
        <p:spPr bwMode="auto">
          <a:xfrm>
            <a:off x="2242000" y="2085975"/>
            <a:ext cx="1590675" cy="1552575"/>
          </a:xfrm>
          <a:custGeom>
            <a:avLst/>
            <a:gdLst>
              <a:gd name="connsiteX0" fmla="*/ 0 w 1590675"/>
              <a:gd name="connsiteY0" fmla="*/ 828675 h 1552575"/>
              <a:gd name="connsiteX1" fmla="*/ 123825 w 1590675"/>
              <a:gd name="connsiteY1" fmla="*/ 0 h 1552575"/>
              <a:gd name="connsiteX2" fmla="*/ 1590675 w 1590675"/>
              <a:gd name="connsiteY2" fmla="*/ 209550 h 1552575"/>
              <a:gd name="connsiteX3" fmla="*/ 704850 w 1590675"/>
              <a:gd name="connsiteY3" fmla="*/ 1552575 h 1552575"/>
              <a:gd name="connsiteX4" fmla="*/ 0 w 1590675"/>
              <a:gd name="connsiteY4" fmla="*/ 828675 h 15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675" h="1552575">
                <a:moveTo>
                  <a:pt x="0" y="828675"/>
                </a:moveTo>
                <a:lnTo>
                  <a:pt x="123825" y="0"/>
                </a:lnTo>
                <a:lnTo>
                  <a:pt x="1590675" y="209550"/>
                </a:lnTo>
                <a:lnTo>
                  <a:pt x="704850" y="1552575"/>
                </a:lnTo>
                <a:lnTo>
                  <a:pt x="0" y="828675"/>
                </a:lnTo>
                <a:close/>
              </a:path>
            </a:pathLst>
          </a:custGeom>
          <a:noFill/>
          <a:ln w="1905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grpSp>
        <p:nvGrpSpPr>
          <p:cNvPr id="104" name="h-part4-small"/>
          <p:cNvGrpSpPr/>
          <p:nvPr/>
        </p:nvGrpSpPr>
        <p:grpSpPr>
          <a:xfrm>
            <a:off x="4842325" y="4199495"/>
            <a:ext cx="2167825" cy="2167825"/>
            <a:chOff x="3695700" y="4199495"/>
            <a:chExt cx="2167825" cy="2167825"/>
          </a:xfrm>
        </p:grpSpPr>
        <p:grpSp>
          <p:nvGrpSpPr>
            <p:cNvPr id="93" name="ch-points4"/>
            <p:cNvGrpSpPr/>
            <p:nvPr/>
          </p:nvGrpSpPr>
          <p:grpSpPr>
            <a:xfrm>
              <a:off x="3992118" y="4914137"/>
              <a:ext cx="1684803" cy="1256603"/>
              <a:chOff x="3992118" y="4914137"/>
              <a:chExt cx="1684803" cy="1256603"/>
            </a:xfrm>
            <a:solidFill>
              <a:srgbClr val="7A0019"/>
            </a:solidFill>
          </p:grpSpPr>
          <p:sp>
            <p:nvSpPr>
              <p:cNvPr id="84" name="Oval 83"/>
              <p:cNvSpPr/>
              <p:nvPr/>
            </p:nvSpPr>
            <p:spPr bwMode="auto">
              <a:xfrm>
                <a:off x="4236121" y="5097543"/>
                <a:ext cx="54864" cy="54864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4737489" y="4914137"/>
                <a:ext cx="54864" cy="54864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5157788" y="5159951"/>
                <a:ext cx="54864" cy="54864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5622057" y="5636201"/>
                <a:ext cx="54864" cy="54864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5241057" y="5933725"/>
                <a:ext cx="54864" cy="54864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 bwMode="auto">
              <a:xfrm>
                <a:off x="3992118" y="6115876"/>
                <a:ext cx="54864" cy="54864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  <p:sp>
          <p:nvSpPr>
            <p:cNvPr id="100" name="Rectangle 99"/>
            <p:cNvSpPr/>
            <p:nvPr/>
          </p:nvSpPr>
          <p:spPr bwMode="auto">
            <a:xfrm>
              <a:off x="3695700" y="4199495"/>
              <a:ext cx="2167825" cy="2167825"/>
            </a:xfrm>
            <a:prstGeom prst="rect">
              <a:avLst/>
            </a:prstGeom>
            <a:noFill/>
            <a:ln w="1905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103" name="h-part3-small"/>
          <p:cNvGrpSpPr/>
          <p:nvPr/>
        </p:nvGrpSpPr>
        <p:grpSpPr>
          <a:xfrm>
            <a:off x="1941505" y="4199495"/>
            <a:ext cx="2167825" cy="2167825"/>
            <a:chOff x="794880" y="4199495"/>
            <a:chExt cx="2167825" cy="2167825"/>
          </a:xfrm>
        </p:grpSpPr>
        <p:grpSp>
          <p:nvGrpSpPr>
            <p:cNvPr id="92" name="ch-points3"/>
            <p:cNvGrpSpPr/>
            <p:nvPr/>
          </p:nvGrpSpPr>
          <p:grpSpPr>
            <a:xfrm>
              <a:off x="1314934" y="4403857"/>
              <a:ext cx="1344784" cy="1610159"/>
              <a:chOff x="1314934" y="4403857"/>
              <a:chExt cx="1344784" cy="1610159"/>
            </a:xfrm>
            <a:solidFill>
              <a:srgbClr val="7A0019"/>
            </a:solidFill>
          </p:grpSpPr>
          <p:sp>
            <p:nvSpPr>
              <p:cNvPr id="78" name="Oval 77"/>
              <p:cNvSpPr/>
              <p:nvPr/>
            </p:nvSpPr>
            <p:spPr bwMode="auto">
              <a:xfrm>
                <a:off x="1314934" y="4526544"/>
                <a:ext cx="54864" cy="54864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2028535" y="4403857"/>
                <a:ext cx="54864" cy="54864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 bwMode="auto">
              <a:xfrm>
                <a:off x="2604854" y="5299425"/>
                <a:ext cx="54864" cy="54864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1392798" y="5959152"/>
                <a:ext cx="54864" cy="54864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  <p:sp>
          <p:nvSpPr>
            <p:cNvPr id="98" name="Rectangle 97"/>
            <p:cNvSpPr/>
            <p:nvPr/>
          </p:nvSpPr>
          <p:spPr bwMode="auto">
            <a:xfrm>
              <a:off x="794880" y="4199495"/>
              <a:ext cx="2167825" cy="2167825"/>
            </a:xfrm>
            <a:prstGeom prst="rect">
              <a:avLst/>
            </a:prstGeom>
            <a:noFill/>
            <a:ln w="1905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101" name="h-part2-small"/>
          <p:cNvGrpSpPr/>
          <p:nvPr/>
        </p:nvGrpSpPr>
        <p:grpSpPr>
          <a:xfrm>
            <a:off x="4886775" y="1652040"/>
            <a:ext cx="2181541" cy="2181541"/>
            <a:chOff x="3740150" y="1652040"/>
            <a:chExt cx="2181541" cy="2181541"/>
          </a:xfrm>
        </p:grpSpPr>
        <p:grpSp>
          <p:nvGrpSpPr>
            <p:cNvPr id="91" name="ch-points2"/>
            <p:cNvGrpSpPr/>
            <p:nvPr/>
          </p:nvGrpSpPr>
          <p:grpSpPr>
            <a:xfrm>
              <a:off x="4001643" y="1845818"/>
              <a:ext cx="1784941" cy="1484883"/>
              <a:chOff x="4001643" y="1845818"/>
              <a:chExt cx="1784941" cy="1484883"/>
            </a:xfrm>
            <a:solidFill>
              <a:srgbClr val="7A0019"/>
            </a:solidFill>
          </p:grpSpPr>
          <p:sp>
            <p:nvSpPr>
              <p:cNvPr id="71" name="Oval 70"/>
              <p:cNvSpPr/>
              <p:nvPr/>
            </p:nvSpPr>
            <p:spPr bwMode="auto">
              <a:xfrm>
                <a:off x="5375275" y="1845818"/>
                <a:ext cx="54864" cy="54864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 bwMode="auto">
              <a:xfrm>
                <a:off x="5731720" y="2807398"/>
                <a:ext cx="54864" cy="54864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 bwMode="auto">
              <a:xfrm>
                <a:off x="5357666" y="3143630"/>
                <a:ext cx="54864" cy="54864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4145391" y="3275837"/>
                <a:ext cx="54864" cy="54864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>
                <a:off x="4001643" y="2363004"/>
                <a:ext cx="54864" cy="54864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  <p:sp>
          <p:nvSpPr>
            <p:cNvPr id="97" name="Rectangle 96"/>
            <p:cNvSpPr/>
            <p:nvPr/>
          </p:nvSpPr>
          <p:spPr bwMode="auto">
            <a:xfrm>
              <a:off x="3740150" y="1652040"/>
              <a:ext cx="2181541" cy="2181541"/>
            </a:xfrm>
            <a:prstGeom prst="rect">
              <a:avLst/>
            </a:prstGeom>
            <a:noFill/>
            <a:ln w="1905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102" name="h-part1-small"/>
          <p:cNvGrpSpPr/>
          <p:nvPr/>
        </p:nvGrpSpPr>
        <p:grpSpPr>
          <a:xfrm>
            <a:off x="1941505" y="1652040"/>
            <a:ext cx="2165588" cy="2165588"/>
            <a:chOff x="794880" y="1652040"/>
            <a:chExt cx="2165588" cy="2165588"/>
          </a:xfrm>
        </p:grpSpPr>
        <p:grpSp>
          <p:nvGrpSpPr>
            <p:cNvPr id="90" name="ch-points1"/>
            <p:cNvGrpSpPr/>
            <p:nvPr/>
          </p:nvGrpSpPr>
          <p:grpSpPr>
            <a:xfrm>
              <a:off x="1067284" y="2057455"/>
              <a:ext cx="1634343" cy="1598451"/>
              <a:chOff x="1067284" y="2057455"/>
              <a:chExt cx="1634343" cy="1598451"/>
            </a:xfrm>
            <a:solidFill>
              <a:srgbClr val="7A0019"/>
            </a:solidFill>
          </p:grpSpPr>
          <p:sp>
            <p:nvSpPr>
              <p:cNvPr id="76" name="Oval 75"/>
              <p:cNvSpPr/>
              <p:nvPr/>
            </p:nvSpPr>
            <p:spPr bwMode="auto">
              <a:xfrm>
                <a:off x="2646763" y="2265357"/>
                <a:ext cx="54864" cy="54864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1770278" y="3601042"/>
                <a:ext cx="54864" cy="54864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1067284" y="2896788"/>
                <a:ext cx="54864" cy="54864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1192347" y="2057455"/>
                <a:ext cx="54864" cy="54864"/>
              </a:xfrm>
              <a:prstGeom prst="ellipse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  <p:sp>
          <p:nvSpPr>
            <p:cNvPr id="95" name="Rectangle 94"/>
            <p:cNvSpPr/>
            <p:nvPr/>
          </p:nvSpPr>
          <p:spPr bwMode="auto">
            <a:xfrm>
              <a:off x="794880" y="1652040"/>
              <a:ext cx="2165588" cy="2165588"/>
            </a:xfrm>
            <a:prstGeom prst="rect">
              <a:avLst/>
            </a:prstGeom>
            <a:noFill/>
            <a:ln w="1905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118" name="ch-points-all"/>
          <p:cNvGrpSpPr/>
          <p:nvPr/>
        </p:nvGrpSpPr>
        <p:grpSpPr>
          <a:xfrm>
            <a:off x="2785361" y="2224971"/>
            <a:ext cx="3583939" cy="3631698"/>
            <a:chOff x="1638736" y="2224971"/>
            <a:chExt cx="3583939" cy="3631698"/>
          </a:xfrm>
        </p:grpSpPr>
        <p:sp>
          <p:nvSpPr>
            <p:cNvPr id="106" name="Oval 105"/>
            <p:cNvSpPr/>
            <p:nvPr/>
          </p:nvSpPr>
          <p:spPr bwMode="auto">
            <a:xfrm>
              <a:off x="4393940" y="2224971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4834389" y="3071867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5127425" y="4145520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5008759" y="4734285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4262855" y="5324110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3114245" y="5761419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1763437" y="5692498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1673882" y="4341817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1638736" y="3270531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1955365" y="2643153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2184911" y="2487408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3613085" y="2262621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sp>
        <p:nvSpPr>
          <p:cNvPr id="119" name="ch-outline-all"/>
          <p:cNvSpPr/>
          <p:nvPr/>
        </p:nvSpPr>
        <p:spPr bwMode="auto">
          <a:xfrm>
            <a:off x="2823025" y="2266950"/>
            <a:ext cx="3505200" cy="3552825"/>
          </a:xfrm>
          <a:custGeom>
            <a:avLst/>
            <a:gdLst>
              <a:gd name="connsiteX0" fmla="*/ 533400 w 3505200"/>
              <a:gd name="connsiteY0" fmla="*/ 257175 h 3552825"/>
              <a:gd name="connsiteX1" fmla="*/ 1981200 w 3505200"/>
              <a:gd name="connsiteY1" fmla="*/ 47625 h 3552825"/>
              <a:gd name="connsiteX2" fmla="*/ 2771775 w 3505200"/>
              <a:gd name="connsiteY2" fmla="*/ 0 h 3552825"/>
              <a:gd name="connsiteX3" fmla="*/ 3219450 w 3505200"/>
              <a:gd name="connsiteY3" fmla="*/ 857250 h 3552825"/>
              <a:gd name="connsiteX4" fmla="*/ 3505200 w 3505200"/>
              <a:gd name="connsiteY4" fmla="*/ 1914525 h 3552825"/>
              <a:gd name="connsiteX5" fmla="*/ 3381375 w 3505200"/>
              <a:gd name="connsiteY5" fmla="*/ 2514600 h 3552825"/>
              <a:gd name="connsiteX6" fmla="*/ 2638425 w 3505200"/>
              <a:gd name="connsiteY6" fmla="*/ 3114675 h 3552825"/>
              <a:gd name="connsiteX7" fmla="*/ 1495425 w 3505200"/>
              <a:gd name="connsiteY7" fmla="*/ 3552825 h 3552825"/>
              <a:gd name="connsiteX8" fmla="*/ 133350 w 3505200"/>
              <a:gd name="connsiteY8" fmla="*/ 3486150 h 3552825"/>
              <a:gd name="connsiteX9" fmla="*/ 57150 w 3505200"/>
              <a:gd name="connsiteY9" fmla="*/ 2124075 h 3552825"/>
              <a:gd name="connsiteX10" fmla="*/ 0 w 3505200"/>
              <a:gd name="connsiteY10" fmla="*/ 1038225 h 3552825"/>
              <a:gd name="connsiteX11" fmla="*/ 323850 w 3505200"/>
              <a:gd name="connsiteY11" fmla="*/ 428625 h 3552825"/>
              <a:gd name="connsiteX12" fmla="*/ 533400 w 3505200"/>
              <a:gd name="connsiteY12" fmla="*/ 257175 h 355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5200" h="3552825">
                <a:moveTo>
                  <a:pt x="533400" y="257175"/>
                </a:moveTo>
                <a:lnTo>
                  <a:pt x="1981200" y="47625"/>
                </a:lnTo>
                <a:lnTo>
                  <a:pt x="2771775" y="0"/>
                </a:lnTo>
                <a:lnTo>
                  <a:pt x="3219450" y="857250"/>
                </a:lnTo>
                <a:lnTo>
                  <a:pt x="3505200" y="1914525"/>
                </a:lnTo>
                <a:lnTo>
                  <a:pt x="3381375" y="2514600"/>
                </a:lnTo>
                <a:lnTo>
                  <a:pt x="2638425" y="3114675"/>
                </a:lnTo>
                <a:lnTo>
                  <a:pt x="1495425" y="3552825"/>
                </a:lnTo>
                <a:lnTo>
                  <a:pt x="133350" y="3486150"/>
                </a:lnTo>
                <a:lnTo>
                  <a:pt x="57150" y="2124075"/>
                </a:lnTo>
                <a:lnTo>
                  <a:pt x="0" y="1038225"/>
                </a:lnTo>
                <a:lnTo>
                  <a:pt x="323850" y="428625"/>
                </a:lnTo>
                <a:lnTo>
                  <a:pt x="533400" y="257175"/>
                </a:lnTo>
                <a:close/>
              </a:path>
            </a:pathLst>
          </a:custGeom>
          <a:noFill/>
          <a:ln w="381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96" name="Text Placeholder 7"/>
          <p:cNvSpPr txBox="1">
            <a:spLocks/>
          </p:cNvSpPr>
          <p:nvPr/>
        </p:nvSpPr>
        <p:spPr bwMode="auto">
          <a:xfrm>
            <a:off x="7188210" y="1114425"/>
            <a:ext cx="44465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AutoNum type="arabicPeriod"/>
              <a:defRPr sz="2400" b="1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1pPr>
            <a:lvl2pPr marL="83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AutoNum type="circleNumDbPlain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2pPr>
            <a:lvl3pPr marL="129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err="1" smtClean="0"/>
              <a:t>SpatialHadoop</a:t>
            </a:r>
            <a:endParaRPr lang="en-US" kern="0" dirty="0"/>
          </a:p>
        </p:txBody>
      </p:sp>
      <p:grpSp>
        <p:nvGrpSpPr>
          <p:cNvPr id="99" name="sh-part5-points"/>
          <p:cNvGrpSpPr/>
          <p:nvPr/>
        </p:nvGrpSpPr>
        <p:grpSpPr>
          <a:xfrm>
            <a:off x="7746619" y="4785734"/>
            <a:ext cx="2562239" cy="1033017"/>
            <a:chOff x="6759648" y="5105043"/>
            <a:chExt cx="2562239" cy="1033017"/>
          </a:xfrm>
        </p:grpSpPr>
        <p:sp>
          <p:nvSpPr>
            <p:cNvPr id="105" name="Oval 104"/>
            <p:cNvSpPr/>
            <p:nvPr/>
          </p:nvSpPr>
          <p:spPr bwMode="auto">
            <a:xfrm>
              <a:off x="6926338" y="5357013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6759648" y="598089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7312081" y="566180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7454970" y="5105043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8517008" y="5271290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9226637" y="5637992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8046234" y="603328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126" name="sh-part4-points"/>
          <p:cNvGrpSpPr/>
          <p:nvPr/>
        </p:nvGrpSpPr>
        <p:grpSpPr>
          <a:xfrm>
            <a:off x="10375525" y="2197467"/>
            <a:ext cx="815165" cy="2693041"/>
            <a:chOff x="9388554" y="2516776"/>
            <a:chExt cx="815165" cy="2693041"/>
          </a:xfrm>
        </p:grpSpPr>
        <p:sp>
          <p:nvSpPr>
            <p:cNvPr id="127" name="Oval 126"/>
            <p:cNvSpPr/>
            <p:nvPr/>
          </p:nvSpPr>
          <p:spPr bwMode="auto">
            <a:xfrm>
              <a:off x="9402843" y="2516776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9817163" y="3359744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9712387" y="4331027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10108469" y="4388177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9388554" y="5105042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9999737" y="500692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133" name="sh-part3-points"/>
          <p:cNvGrpSpPr/>
          <p:nvPr/>
        </p:nvGrpSpPr>
        <p:grpSpPr>
          <a:xfrm>
            <a:off x="8734737" y="3702954"/>
            <a:ext cx="1416121" cy="772783"/>
            <a:chOff x="7747766" y="4022263"/>
            <a:chExt cx="1416121" cy="772783"/>
          </a:xfrm>
        </p:grpSpPr>
        <p:sp>
          <p:nvSpPr>
            <p:cNvPr id="134" name="Oval 133"/>
            <p:cNvSpPr/>
            <p:nvPr/>
          </p:nvSpPr>
          <p:spPr bwMode="auto">
            <a:xfrm>
              <a:off x="8517008" y="4022263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9048019" y="4041309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9068637" y="4690271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8001008" y="4566444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7747766" y="420911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8051864" y="403812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140" name="sh-part2-points"/>
          <p:cNvGrpSpPr/>
          <p:nvPr/>
        </p:nvGrpSpPr>
        <p:grpSpPr>
          <a:xfrm>
            <a:off x="9199173" y="2230803"/>
            <a:ext cx="888205" cy="1160004"/>
            <a:chOff x="8212202" y="2550112"/>
            <a:chExt cx="888205" cy="1160004"/>
          </a:xfrm>
        </p:grpSpPr>
        <p:sp>
          <p:nvSpPr>
            <p:cNvPr id="141" name="Oval 140"/>
            <p:cNvSpPr/>
            <p:nvPr/>
          </p:nvSpPr>
          <p:spPr bwMode="auto">
            <a:xfrm>
              <a:off x="8588454" y="2550112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8212202" y="303610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9005157" y="3393079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8909890" y="3497980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8232006" y="3605341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146" name="sh-part1-points"/>
          <p:cNvGrpSpPr/>
          <p:nvPr/>
        </p:nvGrpSpPr>
        <p:grpSpPr>
          <a:xfrm>
            <a:off x="7632317" y="2476181"/>
            <a:ext cx="928684" cy="1904301"/>
            <a:chOff x="6645346" y="2795490"/>
            <a:chExt cx="928684" cy="1904301"/>
          </a:xfrm>
        </p:grpSpPr>
        <p:sp>
          <p:nvSpPr>
            <p:cNvPr id="147" name="Oval 146"/>
            <p:cNvSpPr/>
            <p:nvPr/>
          </p:nvSpPr>
          <p:spPr bwMode="auto">
            <a:xfrm>
              <a:off x="7164465" y="2795490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6883476" y="2931331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6645346" y="3557711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7478780" y="3183959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7230340" y="3942879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7354953" y="4366420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6666715" y="4595016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sp>
        <p:nvSpPr>
          <p:cNvPr id="154" name="sh-part5-outline"/>
          <p:cNvSpPr/>
          <p:nvPr/>
        </p:nvSpPr>
        <p:spPr bwMode="auto">
          <a:xfrm>
            <a:off x="7632317" y="4775452"/>
            <a:ext cx="2676541" cy="1248890"/>
          </a:xfrm>
          <a:prstGeom prst="rect">
            <a:avLst/>
          </a:prstGeom>
          <a:noFill/>
          <a:ln w="38100" cap="flat" cmpd="sng" algn="ctr">
            <a:solidFill>
              <a:srgbClr val="7A001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55" name="sh-part4-outline"/>
          <p:cNvSpPr/>
          <p:nvPr/>
        </p:nvSpPr>
        <p:spPr bwMode="auto">
          <a:xfrm>
            <a:off x="10375524" y="2173344"/>
            <a:ext cx="927021" cy="2717164"/>
          </a:xfrm>
          <a:prstGeom prst="rect">
            <a:avLst/>
          </a:prstGeom>
          <a:noFill/>
          <a:ln w="38100" cap="flat" cmpd="sng" algn="ctr">
            <a:solidFill>
              <a:srgbClr val="7A001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56" name="sh-part3-outline"/>
          <p:cNvSpPr/>
          <p:nvPr/>
        </p:nvSpPr>
        <p:spPr bwMode="auto">
          <a:xfrm>
            <a:off x="8641450" y="3513228"/>
            <a:ext cx="1572158" cy="1056633"/>
          </a:xfrm>
          <a:prstGeom prst="rect">
            <a:avLst/>
          </a:prstGeom>
          <a:noFill/>
          <a:ln w="38100" cap="flat" cmpd="sng" algn="ctr">
            <a:solidFill>
              <a:srgbClr val="7A001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57" name="sh-part2-outline"/>
          <p:cNvSpPr/>
          <p:nvPr/>
        </p:nvSpPr>
        <p:spPr bwMode="auto">
          <a:xfrm>
            <a:off x="8645071" y="2038562"/>
            <a:ext cx="1505787" cy="1352245"/>
          </a:xfrm>
          <a:prstGeom prst="rect">
            <a:avLst/>
          </a:prstGeom>
          <a:noFill/>
          <a:ln w="38100" cap="flat" cmpd="sng" algn="ctr">
            <a:solidFill>
              <a:srgbClr val="7A001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58" name="sh-part1-outline"/>
          <p:cNvSpPr/>
          <p:nvPr/>
        </p:nvSpPr>
        <p:spPr bwMode="auto">
          <a:xfrm>
            <a:off x="7444921" y="2230803"/>
            <a:ext cx="1092270" cy="2184173"/>
          </a:xfrm>
          <a:prstGeom prst="rect">
            <a:avLst/>
          </a:prstGeom>
          <a:noFill/>
          <a:ln w="38100" cap="flat" cmpd="sng" algn="ctr">
            <a:solidFill>
              <a:srgbClr val="7A001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59" name="ch-part5-outline"/>
          <p:cNvSpPr/>
          <p:nvPr/>
        </p:nvSpPr>
        <p:spPr bwMode="auto">
          <a:xfrm>
            <a:off x="7790996" y="4840066"/>
            <a:ext cx="2473325" cy="927100"/>
          </a:xfrm>
          <a:custGeom>
            <a:avLst/>
            <a:gdLst>
              <a:gd name="connsiteX0" fmla="*/ 171450 w 2473325"/>
              <a:gd name="connsiteY0" fmla="*/ 247650 h 927100"/>
              <a:gd name="connsiteX1" fmla="*/ 704850 w 2473325"/>
              <a:gd name="connsiteY1" fmla="*/ 0 h 927100"/>
              <a:gd name="connsiteX2" fmla="*/ 1765300 w 2473325"/>
              <a:gd name="connsiteY2" fmla="*/ 168275 h 927100"/>
              <a:gd name="connsiteX3" fmla="*/ 2473325 w 2473325"/>
              <a:gd name="connsiteY3" fmla="*/ 530225 h 927100"/>
              <a:gd name="connsiteX4" fmla="*/ 1289050 w 2473325"/>
              <a:gd name="connsiteY4" fmla="*/ 927100 h 927100"/>
              <a:gd name="connsiteX5" fmla="*/ 0 w 2473325"/>
              <a:gd name="connsiteY5" fmla="*/ 869950 h 927100"/>
              <a:gd name="connsiteX6" fmla="*/ 171450 w 2473325"/>
              <a:gd name="connsiteY6" fmla="*/ 247650 h 92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3325" h="927100">
                <a:moveTo>
                  <a:pt x="171450" y="247650"/>
                </a:moveTo>
                <a:lnTo>
                  <a:pt x="704850" y="0"/>
                </a:lnTo>
                <a:lnTo>
                  <a:pt x="1765300" y="168275"/>
                </a:lnTo>
                <a:lnTo>
                  <a:pt x="2473325" y="530225"/>
                </a:lnTo>
                <a:lnTo>
                  <a:pt x="1289050" y="927100"/>
                </a:lnTo>
                <a:lnTo>
                  <a:pt x="0" y="869950"/>
                </a:lnTo>
                <a:lnTo>
                  <a:pt x="171450" y="247650"/>
                </a:lnTo>
                <a:close/>
              </a:path>
            </a:pathLst>
          </a:custGeom>
          <a:noFill/>
          <a:ln w="381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60" name="ch-part4-outline"/>
          <p:cNvSpPr/>
          <p:nvPr/>
        </p:nvSpPr>
        <p:spPr bwMode="auto">
          <a:xfrm>
            <a:off x="10423071" y="2233391"/>
            <a:ext cx="717550" cy="2609850"/>
          </a:xfrm>
          <a:custGeom>
            <a:avLst/>
            <a:gdLst>
              <a:gd name="connsiteX0" fmla="*/ 19050 w 717550"/>
              <a:gd name="connsiteY0" fmla="*/ 0 h 2609850"/>
              <a:gd name="connsiteX1" fmla="*/ 431800 w 717550"/>
              <a:gd name="connsiteY1" fmla="*/ 863600 h 2609850"/>
              <a:gd name="connsiteX2" fmla="*/ 717550 w 717550"/>
              <a:gd name="connsiteY2" fmla="*/ 1892300 h 2609850"/>
              <a:gd name="connsiteX3" fmla="*/ 615950 w 717550"/>
              <a:gd name="connsiteY3" fmla="*/ 2508250 h 2609850"/>
              <a:gd name="connsiteX4" fmla="*/ 0 w 717550"/>
              <a:gd name="connsiteY4" fmla="*/ 2609850 h 2609850"/>
              <a:gd name="connsiteX5" fmla="*/ 19050 w 717550"/>
              <a:gd name="connsiteY5" fmla="*/ 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7550" h="2609850">
                <a:moveTo>
                  <a:pt x="19050" y="0"/>
                </a:moveTo>
                <a:lnTo>
                  <a:pt x="431800" y="863600"/>
                </a:lnTo>
                <a:lnTo>
                  <a:pt x="717550" y="1892300"/>
                </a:lnTo>
                <a:lnTo>
                  <a:pt x="615950" y="2508250"/>
                </a:lnTo>
                <a:lnTo>
                  <a:pt x="0" y="2609850"/>
                </a:lnTo>
                <a:lnTo>
                  <a:pt x="19050" y="0"/>
                </a:lnTo>
                <a:close/>
              </a:path>
            </a:pathLst>
          </a:custGeom>
          <a:noFill/>
          <a:ln w="381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61" name="ch-part2-outline"/>
          <p:cNvSpPr/>
          <p:nvPr/>
        </p:nvSpPr>
        <p:spPr bwMode="auto">
          <a:xfrm>
            <a:off x="9235621" y="2271491"/>
            <a:ext cx="800100" cy="1076325"/>
          </a:xfrm>
          <a:custGeom>
            <a:avLst/>
            <a:gdLst>
              <a:gd name="connsiteX0" fmla="*/ 0 w 800100"/>
              <a:gd name="connsiteY0" fmla="*/ 485775 h 1076325"/>
              <a:gd name="connsiteX1" fmla="*/ 390525 w 800100"/>
              <a:gd name="connsiteY1" fmla="*/ 0 h 1076325"/>
              <a:gd name="connsiteX2" fmla="*/ 800100 w 800100"/>
              <a:gd name="connsiteY2" fmla="*/ 857250 h 1076325"/>
              <a:gd name="connsiteX3" fmla="*/ 704850 w 800100"/>
              <a:gd name="connsiteY3" fmla="*/ 962025 h 1076325"/>
              <a:gd name="connsiteX4" fmla="*/ 28575 w 800100"/>
              <a:gd name="connsiteY4" fmla="*/ 1076325 h 1076325"/>
              <a:gd name="connsiteX5" fmla="*/ 0 w 800100"/>
              <a:gd name="connsiteY5" fmla="*/ 485775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0100" h="1076325">
                <a:moveTo>
                  <a:pt x="0" y="485775"/>
                </a:moveTo>
                <a:lnTo>
                  <a:pt x="390525" y="0"/>
                </a:lnTo>
                <a:lnTo>
                  <a:pt x="800100" y="857250"/>
                </a:lnTo>
                <a:lnTo>
                  <a:pt x="704850" y="962025"/>
                </a:lnTo>
                <a:lnTo>
                  <a:pt x="28575" y="1076325"/>
                </a:lnTo>
                <a:lnTo>
                  <a:pt x="0" y="485775"/>
                </a:lnTo>
                <a:close/>
              </a:path>
            </a:pathLst>
          </a:custGeom>
          <a:noFill/>
          <a:ln w="381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62" name="ch-part1-outline"/>
          <p:cNvSpPr/>
          <p:nvPr/>
        </p:nvSpPr>
        <p:spPr bwMode="auto">
          <a:xfrm>
            <a:off x="7683046" y="2509616"/>
            <a:ext cx="828675" cy="1809750"/>
          </a:xfrm>
          <a:custGeom>
            <a:avLst/>
            <a:gdLst>
              <a:gd name="connsiteX0" fmla="*/ 19050 w 828675"/>
              <a:gd name="connsiteY0" fmla="*/ 1809750 h 1809750"/>
              <a:gd name="connsiteX1" fmla="*/ 0 w 828675"/>
              <a:gd name="connsiteY1" fmla="*/ 781050 h 1809750"/>
              <a:gd name="connsiteX2" fmla="*/ 238125 w 828675"/>
              <a:gd name="connsiteY2" fmla="*/ 152400 h 1809750"/>
              <a:gd name="connsiteX3" fmla="*/ 514350 w 828675"/>
              <a:gd name="connsiteY3" fmla="*/ 0 h 1809750"/>
              <a:gd name="connsiteX4" fmla="*/ 828675 w 828675"/>
              <a:gd name="connsiteY4" fmla="*/ 390525 h 1809750"/>
              <a:gd name="connsiteX5" fmla="*/ 714375 w 828675"/>
              <a:gd name="connsiteY5" fmla="*/ 1581150 h 1809750"/>
              <a:gd name="connsiteX6" fmla="*/ 19050 w 828675"/>
              <a:gd name="connsiteY6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675" h="1809750">
                <a:moveTo>
                  <a:pt x="19050" y="1809750"/>
                </a:moveTo>
                <a:lnTo>
                  <a:pt x="0" y="781050"/>
                </a:lnTo>
                <a:lnTo>
                  <a:pt x="238125" y="152400"/>
                </a:lnTo>
                <a:lnTo>
                  <a:pt x="514350" y="0"/>
                </a:lnTo>
                <a:lnTo>
                  <a:pt x="828675" y="390525"/>
                </a:lnTo>
                <a:lnTo>
                  <a:pt x="714375" y="1581150"/>
                </a:lnTo>
                <a:lnTo>
                  <a:pt x="19050" y="1809750"/>
                </a:lnTo>
                <a:close/>
              </a:path>
            </a:pathLst>
          </a:custGeom>
          <a:noFill/>
          <a:ln w="381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grpSp>
        <p:nvGrpSpPr>
          <p:cNvPr id="163" name="ch-part5-points"/>
          <p:cNvGrpSpPr/>
          <p:nvPr/>
        </p:nvGrpSpPr>
        <p:grpSpPr>
          <a:xfrm>
            <a:off x="7741035" y="4789561"/>
            <a:ext cx="2562239" cy="1033017"/>
            <a:chOff x="6754064" y="5108870"/>
            <a:chExt cx="2562239" cy="1033017"/>
          </a:xfrm>
        </p:grpSpPr>
        <p:sp>
          <p:nvSpPr>
            <p:cNvPr id="164" name="Oval 163"/>
            <p:cNvSpPr/>
            <p:nvPr/>
          </p:nvSpPr>
          <p:spPr bwMode="auto">
            <a:xfrm>
              <a:off x="7449386" y="5108870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6920754" y="5360840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6754064" y="598472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8511424" y="5275117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9221053" y="5641819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8040650" y="6037112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170" name="ch-part4-points"/>
          <p:cNvGrpSpPr/>
          <p:nvPr/>
        </p:nvGrpSpPr>
        <p:grpSpPr>
          <a:xfrm>
            <a:off x="10369941" y="2201294"/>
            <a:ext cx="815165" cy="2693041"/>
            <a:chOff x="9382970" y="2520603"/>
            <a:chExt cx="815165" cy="2693041"/>
          </a:xfrm>
        </p:grpSpPr>
        <p:sp>
          <p:nvSpPr>
            <p:cNvPr id="171" name="Oval 170"/>
            <p:cNvSpPr/>
            <p:nvPr/>
          </p:nvSpPr>
          <p:spPr bwMode="auto">
            <a:xfrm>
              <a:off x="9397259" y="2520603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9811579" y="3363571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10102885" y="4392004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9382970" y="5108869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9994153" y="501075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176" name="ch-part2-points"/>
          <p:cNvGrpSpPr/>
          <p:nvPr/>
        </p:nvGrpSpPr>
        <p:grpSpPr>
          <a:xfrm>
            <a:off x="9193589" y="2234630"/>
            <a:ext cx="888205" cy="1160004"/>
            <a:chOff x="8206618" y="2553939"/>
            <a:chExt cx="888205" cy="1160004"/>
          </a:xfrm>
        </p:grpSpPr>
        <p:sp>
          <p:nvSpPr>
            <p:cNvPr id="177" name="Oval 176"/>
            <p:cNvSpPr/>
            <p:nvPr/>
          </p:nvSpPr>
          <p:spPr bwMode="auto">
            <a:xfrm>
              <a:off x="8582870" y="2553939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8" name="Oval 177"/>
            <p:cNvSpPr/>
            <p:nvPr/>
          </p:nvSpPr>
          <p:spPr bwMode="auto">
            <a:xfrm>
              <a:off x="8206618" y="303993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9" name="Oval 178"/>
            <p:cNvSpPr/>
            <p:nvPr/>
          </p:nvSpPr>
          <p:spPr bwMode="auto">
            <a:xfrm>
              <a:off x="8999573" y="3396906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0" name="Oval 179"/>
            <p:cNvSpPr/>
            <p:nvPr/>
          </p:nvSpPr>
          <p:spPr bwMode="auto">
            <a:xfrm>
              <a:off x="8904306" y="3501807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1" name="Oval 180"/>
            <p:cNvSpPr/>
            <p:nvPr/>
          </p:nvSpPr>
          <p:spPr bwMode="auto">
            <a:xfrm>
              <a:off x="8226422" y="360916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182" name="ch-part1-points"/>
          <p:cNvGrpSpPr/>
          <p:nvPr/>
        </p:nvGrpSpPr>
        <p:grpSpPr>
          <a:xfrm>
            <a:off x="7626733" y="2480008"/>
            <a:ext cx="928684" cy="1904301"/>
            <a:chOff x="6639762" y="2799317"/>
            <a:chExt cx="928684" cy="1904301"/>
          </a:xfrm>
        </p:grpSpPr>
        <p:sp>
          <p:nvSpPr>
            <p:cNvPr id="183" name="Oval 182"/>
            <p:cNvSpPr/>
            <p:nvPr/>
          </p:nvSpPr>
          <p:spPr bwMode="auto">
            <a:xfrm>
              <a:off x="7158881" y="2799317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6877892" y="2935158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5" name="Oval 184"/>
            <p:cNvSpPr/>
            <p:nvPr/>
          </p:nvSpPr>
          <p:spPr bwMode="auto">
            <a:xfrm>
              <a:off x="6639762" y="3561538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6" name="Oval 185"/>
            <p:cNvSpPr/>
            <p:nvPr/>
          </p:nvSpPr>
          <p:spPr bwMode="auto">
            <a:xfrm>
              <a:off x="7473196" y="3187786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7" name="Oval 186"/>
            <p:cNvSpPr/>
            <p:nvPr/>
          </p:nvSpPr>
          <p:spPr bwMode="auto">
            <a:xfrm>
              <a:off x="7349369" y="4370247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8" name="Oval 187"/>
            <p:cNvSpPr/>
            <p:nvPr/>
          </p:nvSpPr>
          <p:spPr bwMode="auto">
            <a:xfrm>
              <a:off x="6661131" y="4598843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sp>
        <p:nvSpPr>
          <p:cNvPr id="189" name="ch-outline-all"/>
          <p:cNvSpPr/>
          <p:nvPr/>
        </p:nvSpPr>
        <p:spPr bwMode="auto">
          <a:xfrm>
            <a:off x="7678284" y="2242708"/>
            <a:ext cx="3467100" cy="3535680"/>
          </a:xfrm>
          <a:custGeom>
            <a:avLst/>
            <a:gdLst>
              <a:gd name="connsiteX0" fmla="*/ 2758440 w 3467100"/>
              <a:gd name="connsiteY0" fmla="*/ 0 h 3535680"/>
              <a:gd name="connsiteX1" fmla="*/ 1935480 w 3467100"/>
              <a:gd name="connsiteY1" fmla="*/ 30480 h 3535680"/>
              <a:gd name="connsiteX2" fmla="*/ 510540 w 3467100"/>
              <a:gd name="connsiteY2" fmla="*/ 274320 h 3535680"/>
              <a:gd name="connsiteX3" fmla="*/ 236220 w 3467100"/>
              <a:gd name="connsiteY3" fmla="*/ 411480 h 3535680"/>
              <a:gd name="connsiteX4" fmla="*/ 0 w 3467100"/>
              <a:gd name="connsiteY4" fmla="*/ 1036320 h 3535680"/>
              <a:gd name="connsiteX5" fmla="*/ 15240 w 3467100"/>
              <a:gd name="connsiteY5" fmla="*/ 2087880 h 3535680"/>
              <a:gd name="connsiteX6" fmla="*/ 106680 w 3467100"/>
              <a:gd name="connsiteY6" fmla="*/ 3474720 h 3535680"/>
              <a:gd name="connsiteX7" fmla="*/ 1394460 w 3467100"/>
              <a:gd name="connsiteY7" fmla="*/ 3535680 h 3535680"/>
              <a:gd name="connsiteX8" fmla="*/ 2575560 w 3467100"/>
              <a:gd name="connsiteY8" fmla="*/ 3124200 h 3535680"/>
              <a:gd name="connsiteX9" fmla="*/ 3352800 w 3467100"/>
              <a:gd name="connsiteY9" fmla="*/ 2491740 h 3535680"/>
              <a:gd name="connsiteX10" fmla="*/ 3467100 w 3467100"/>
              <a:gd name="connsiteY10" fmla="*/ 1882140 h 3535680"/>
              <a:gd name="connsiteX11" fmla="*/ 3169920 w 3467100"/>
              <a:gd name="connsiteY11" fmla="*/ 845820 h 3535680"/>
              <a:gd name="connsiteX12" fmla="*/ 2758440 w 3467100"/>
              <a:gd name="connsiteY12" fmla="*/ 0 h 353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67100" h="3535680">
                <a:moveTo>
                  <a:pt x="2758440" y="0"/>
                </a:moveTo>
                <a:lnTo>
                  <a:pt x="1935480" y="30480"/>
                </a:lnTo>
                <a:lnTo>
                  <a:pt x="510540" y="274320"/>
                </a:lnTo>
                <a:lnTo>
                  <a:pt x="236220" y="411480"/>
                </a:lnTo>
                <a:lnTo>
                  <a:pt x="0" y="1036320"/>
                </a:lnTo>
                <a:lnTo>
                  <a:pt x="15240" y="2087880"/>
                </a:lnTo>
                <a:lnTo>
                  <a:pt x="106680" y="3474720"/>
                </a:lnTo>
                <a:lnTo>
                  <a:pt x="1394460" y="3535680"/>
                </a:lnTo>
                <a:lnTo>
                  <a:pt x="2575560" y="3124200"/>
                </a:lnTo>
                <a:lnTo>
                  <a:pt x="3352800" y="2491740"/>
                </a:lnTo>
                <a:lnTo>
                  <a:pt x="3467100" y="1882140"/>
                </a:lnTo>
                <a:lnTo>
                  <a:pt x="3169920" y="845820"/>
                </a:lnTo>
                <a:lnTo>
                  <a:pt x="2758440" y="0"/>
                </a:lnTo>
                <a:close/>
              </a:path>
            </a:pathLst>
          </a:custGeom>
          <a:noFill/>
          <a:ln w="381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grpSp>
        <p:nvGrpSpPr>
          <p:cNvPr id="190" name="ch-points-all"/>
          <p:cNvGrpSpPr/>
          <p:nvPr/>
        </p:nvGrpSpPr>
        <p:grpSpPr>
          <a:xfrm>
            <a:off x="7625097" y="2200924"/>
            <a:ext cx="3558373" cy="3621284"/>
            <a:chOff x="6954838" y="2516776"/>
            <a:chExt cx="3558373" cy="3621284"/>
          </a:xfrm>
          <a:solidFill>
            <a:srgbClr val="7A0019"/>
          </a:solidFill>
        </p:grpSpPr>
        <p:sp>
          <p:nvSpPr>
            <p:cNvPr id="191" name="Oval 190"/>
            <p:cNvSpPr/>
            <p:nvPr/>
          </p:nvSpPr>
          <p:spPr bwMode="auto">
            <a:xfrm>
              <a:off x="9712335" y="2516776"/>
              <a:ext cx="95250" cy="95250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92" name="Oval 191"/>
            <p:cNvSpPr/>
            <p:nvPr/>
          </p:nvSpPr>
          <p:spPr bwMode="auto">
            <a:xfrm>
              <a:off x="8897946" y="2550112"/>
              <a:ext cx="95250" cy="95250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93" name="Oval 192"/>
            <p:cNvSpPr/>
            <p:nvPr/>
          </p:nvSpPr>
          <p:spPr bwMode="auto">
            <a:xfrm>
              <a:off x="7473957" y="2795490"/>
              <a:ext cx="95250" cy="95250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>
              <a:off x="7192968" y="2931331"/>
              <a:ext cx="95250" cy="95250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95" name="Oval 194"/>
            <p:cNvSpPr/>
            <p:nvPr/>
          </p:nvSpPr>
          <p:spPr bwMode="auto">
            <a:xfrm>
              <a:off x="6954838" y="3557711"/>
              <a:ext cx="95250" cy="95250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96" name="Oval 195"/>
            <p:cNvSpPr/>
            <p:nvPr/>
          </p:nvSpPr>
          <p:spPr bwMode="auto">
            <a:xfrm>
              <a:off x="10126655" y="3359744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97" name="Oval 196"/>
            <p:cNvSpPr/>
            <p:nvPr/>
          </p:nvSpPr>
          <p:spPr bwMode="auto">
            <a:xfrm>
              <a:off x="10417961" y="4388177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98" name="Oval 197"/>
            <p:cNvSpPr/>
            <p:nvPr/>
          </p:nvSpPr>
          <p:spPr bwMode="auto">
            <a:xfrm>
              <a:off x="6976207" y="4595016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99" name="Oval 198"/>
            <p:cNvSpPr/>
            <p:nvPr/>
          </p:nvSpPr>
          <p:spPr bwMode="auto">
            <a:xfrm>
              <a:off x="7069140" y="5980898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00" name="Oval 199"/>
            <p:cNvSpPr/>
            <p:nvPr/>
          </p:nvSpPr>
          <p:spPr bwMode="auto">
            <a:xfrm>
              <a:off x="9536129" y="5637992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8355726" y="6033285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10309229" y="5006928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sp>
        <p:nvSpPr>
          <p:cNvPr id="203" name="Multiply 202"/>
          <p:cNvSpPr/>
          <p:nvPr/>
        </p:nvSpPr>
        <p:spPr bwMode="auto">
          <a:xfrm>
            <a:off x="8828111" y="3543859"/>
            <a:ext cx="1089440" cy="1089440"/>
          </a:xfrm>
          <a:prstGeom prst="mathMultiply">
            <a:avLst/>
          </a:prstGeom>
          <a:solidFill>
            <a:srgbClr val="F8BD28"/>
          </a:solidFill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04" name="sh-input-mbr"/>
          <p:cNvSpPr/>
          <p:nvPr/>
        </p:nvSpPr>
        <p:spPr bwMode="auto">
          <a:xfrm>
            <a:off x="7282997" y="1936161"/>
            <a:ext cx="4330474" cy="4330474"/>
          </a:xfrm>
          <a:prstGeom prst="rect">
            <a:avLst/>
          </a:prstGeom>
          <a:noFill/>
          <a:ln w="381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05" name="h-input-mbr"/>
          <p:cNvSpPr/>
          <p:nvPr/>
        </p:nvSpPr>
        <p:spPr bwMode="auto">
          <a:xfrm>
            <a:off x="2291151" y="1855196"/>
            <a:ext cx="4330474" cy="4330474"/>
          </a:xfrm>
          <a:prstGeom prst="rect">
            <a:avLst/>
          </a:prstGeom>
          <a:noFill/>
          <a:ln w="381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3540" y="1652040"/>
            <a:ext cx="1582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</a:t>
            </a:r>
            <a:r>
              <a:rPr lang="en-US" sz="2400" dirty="0" smtClean="0"/>
              <a:t>Partition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-38932" y="2520862"/>
            <a:ext cx="1712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Local hull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-35341" y="2996240"/>
            <a:ext cx="1850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Global hull</a:t>
            </a:r>
            <a:endParaRPr lang="en-US" sz="2400" dirty="0"/>
          </a:p>
        </p:txBody>
      </p:sp>
      <p:sp>
        <p:nvSpPr>
          <p:cNvPr id="206" name="Rectangle 205"/>
          <p:cNvSpPr/>
          <p:nvPr/>
        </p:nvSpPr>
        <p:spPr>
          <a:xfrm>
            <a:off x="-38932" y="2084887"/>
            <a:ext cx="1433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Pruning</a:t>
            </a:r>
            <a:endParaRPr lang="en-US" sz="2400" dirty="0"/>
          </a:p>
        </p:txBody>
      </p:sp>
      <p:sp>
        <p:nvSpPr>
          <p:cNvPr id="8" name="current-step"/>
          <p:cNvSpPr/>
          <p:nvPr/>
        </p:nvSpPr>
        <p:spPr bwMode="auto">
          <a:xfrm>
            <a:off x="0" y="1652040"/>
            <a:ext cx="1814845" cy="432847"/>
          </a:xfrm>
          <a:prstGeom prst="rect">
            <a:avLst/>
          </a:prstGeom>
          <a:solidFill>
            <a:srgbClr val="F8BD28">
              <a:alpha val="30196"/>
            </a:srgbClr>
          </a:solidFill>
          <a:ln w="38100" cap="flat" cmpd="sng" algn="ctr">
            <a:solidFill>
              <a:srgbClr val="F8BD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425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6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6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2865 0.170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32" y="85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-0.10768 0.1710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1" y="854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3307 -0.1983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-99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-0.10755 -0.1983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78" y="-99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1.04167E-6 0.0659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6598 L 1.04167E-6 0.12686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1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4" dur="1000" fill="hold"/>
                                        <p:tgtEl>
                                          <p:spTgt spid="10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1000" fill="hold"/>
                                        <p:tgtEl>
                                          <p:spTgt spid="10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11666 0.18496 " pathEditMode="relative" rAng="0" ptsTypes="AA">
                                      <p:cBhvr>
                                        <p:cTn id="18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9236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11679 -0.18657 " pathEditMode="relative" rAng="0" ptsTypes="AA">
                                      <p:cBhvr>
                                        <p:cTn id="19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9329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12044 -0.18495 " pathEditMode="relative" rAng="0" ptsTypes="AA">
                                      <p:cBhvr>
                                        <p:cTn id="19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9" y="-9259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-0.12513 0.1838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3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12686 L 1.04167E-6 0.19977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500"/>
                            </p:stCondLst>
                            <p:childTnLst>
                              <p:par>
                                <p:cTn id="23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69" grpId="0" animBg="1"/>
      <p:bldP spid="69" grpId="1" animBg="1"/>
      <p:bldP spid="68" grpId="0" animBg="1"/>
      <p:bldP spid="68" grpId="1" animBg="1"/>
      <p:bldP spid="67" grpId="0" animBg="1"/>
      <p:bldP spid="67" grpId="1" animBg="1"/>
      <p:bldP spid="119" grpId="0" animBg="1"/>
      <p:bldP spid="119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6" grpId="2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89" grpId="0" animBg="1"/>
      <p:bldP spid="189" grpId="1" animBg="1"/>
      <p:bldP spid="203" grpId="0" animBg="1"/>
      <p:bldP spid="203" grpId="1" animBg="1"/>
      <p:bldP spid="205" grpId="0" animBg="1"/>
      <p:bldP spid="8" grpId="0" animBg="1"/>
      <p:bldP spid="8" grpId="1" animBg="1"/>
      <p:bldP spid="8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Farthest Pair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1200" y="1378634"/>
            <a:ext cx="106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Find the pair of points that have the largest Euclidean distance</a:t>
            </a:r>
            <a:endParaRPr lang="en-US" sz="3200" dirty="0"/>
          </a:p>
        </p:txBody>
      </p:sp>
      <p:sp>
        <p:nvSpPr>
          <p:cNvPr id="31" name="Text Placeholder 17"/>
          <p:cNvSpPr txBox="1">
            <a:spLocks/>
          </p:cNvSpPr>
          <p:nvPr/>
        </p:nvSpPr>
        <p:spPr bwMode="auto">
          <a:xfrm>
            <a:off x="839788" y="1915899"/>
            <a:ext cx="5157787" cy="58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30000"/>
              <a:buFont typeface="Arial" pitchFamily="34" charset="0"/>
              <a:buChar char="■"/>
              <a:defRPr sz="2400" b="1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q"/>
              <a:defRPr sz="2000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2pPr>
            <a:lvl3pPr marL="129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Ø"/>
              <a:defRPr sz="2000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50000"/>
              <a:buFont typeface="Courier New" pitchFamily="49" charset="0"/>
              <a:buChar char="o"/>
              <a:defRPr sz="2000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5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Input</a:t>
            </a:r>
            <a:endParaRPr lang="en-US" kern="0" dirty="0"/>
          </a:p>
        </p:txBody>
      </p:sp>
      <p:sp>
        <p:nvSpPr>
          <p:cNvPr id="32" name="Text Placeholder 18"/>
          <p:cNvSpPr txBox="1">
            <a:spLocks/>
          </p:cNvSpPr>
          <p:nvPr/>
        </p:nvSpPr>
        <p:spPr>
          <a:xfrm>
            <a:off x="6172200" y="1915899"/>
            <a:ext cx="5183188" cy="589175"/>
          </a:xfrm>
          <a:prstGeom prst="rect">
            <a:avLst/>
          </a:prstGeom>
        </p:spPr>
        <p:txBody>
          <a:bodyPr/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AutoNum type="arabicPeriod"/>
              <a:defRPr sz="2400" b="1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1pPr>
            <a:lvl2pPr marL="83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AutoNum type="circleNumDbPlain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2pPr>
            <a:lvl3pPr marL="129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Output</a:t>
            </a:r>
            <a:endParaRPr lang="en-US" kern="0" dirty="0"/>
          </a:p>
        </p:txBody>
      </p:sp>
      <p:grpSp>
        <p:nvGrpSpPr>
          <p:cNvPr id="54" name="input points-left"/>
          <p:cNvGrpSpPr/>
          <p:nvPr/>
        </p:nvGrpSpPr>
        <p:grpSpPr>
          <a:xfrm>
            <a:off x="1150021" y="2522893"/>
            <a:ext cx="3558373" cy="3621284"/>
            <a:chOff x="1614478" y="2516776"/>
            <a:chExt cx="3558373" cy="3621284"/>
          </a:xfrm>
        </p:grpSpPr>
        <p:sp>
          <p:nvSpPr>
            <p:cNvPr id="55" name="Oval 54"/>
            <p:cNvSpPr/>
            <p:nvPr/>
          </p:nvSpPr>
          <p:spPr bwMode="auto">
            <a:xfrm>
              <a:off x="4371975" y="2516776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3557586" y="2550112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2133597" y="2795490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1852608" y="2931331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1614478" y="3557711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2447912" y="3183959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3181334" y="303610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4786295" y="3359744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3974289" y="3393079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3879022" y="3497980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3201138" y="3605341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3486140" y="4022263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4017151" y="4041309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4681519" y="4331027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5077601" y="4388177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4037769" y="4690271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2970140" y="4566444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2716898" y="420911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3020996" y="403812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2199472" y="3942879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2324085" y="4366420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1635847" y="4595016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1895470" y="5357013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1728780" y="598089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2281213" y="566180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2424102" y="5105043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3486140" y="5271290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4357686" y="5105042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4195769" y="5637992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3015366" y="603328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4968869" y="500692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cxnSp>
        <p:nvCxnSpPr>
          <p:cNvPr id="152" name="Straight Arrow Connector 151"/>
          <p:cNvCxnSpPr>
            <a:stCxn id="110" idx="7"/>
            <a:endCxn id="153" idx="3"/>
          </p:cNvCxnSpPr>
          <p:nvPr/>
        </p:nvCxnSpPr>
        <p:spPr bwMode="auto">
          <a:xfrm flipV="1">
            <a:off x="7160366" y="2599837"/>
            <a:ext cx="2568293" cy="33964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A0019"/>
            </a:solidFill>
            <a:prstDash val="solid"/>
            <a:round/>
            <a:headEnd type="triangle"/>
            <a:tailEnd type="triangle"/>
          </a:ln>
          <a:effectLst/>
        </p:spPr>
      </p:cxnSp>
      <p:grpSp>
        <p:nvGrpSpPr>
          <p:cNvPr id="86" name="input points-right"/>
          <p:cNvGrpSpPr/>
          <p:nvPr/>
        </p:nvGrpSpPr>
        <p:grpSpPr>
          <a:xfrm>
            <a:off x="6964763" y="2516776"/>
            <a:ext cx="3558373" cy="3621284"/>
            <a:chOff x="1614478" y="2516776"/>
            <a:chExt cx="3558373" cy="3621284"/>
          </a:xfrm>
        </p:grpSpPr>
        <p:sp>
          <p:nvSpPr>
            <p:cNvPr id="87" name="Oval 86"/>
            <p:cNvSpPr/>
            <p:nvPr/>
          </p:nvSpPr>
          <p:spPr bwMode="auto">
            <a:xfrm>
              <a:off x="4371975" y="2516776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3557586" y="2550112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2133597" y="2795490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1852608" y="2931331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1614478" y="3557711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2447912" y="3183959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3181334" y="303610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4786295" y="3359744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3974289" y="3393079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3879022" y="3497980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3201138" y="3605341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3486140" y="4022263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4017151" y="4041309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4681519" y="4331027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5077601" y="4388177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4037769" y="4690271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2970140" y="4566444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2716898" y="420911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3020996" y="403812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2199472" y="3942879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2324085" y="4366420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1635847" y="4595016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1895470" y="5357013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1728780" y="598089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2281213" y="566180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2424102" y="5105043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3486140" y="5271290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4357686" y="5105042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4195769" y="5637992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3015366" y="603328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4968869" y="500692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sp>
        <p:nvSpPr>
          <p:cNvPr id="150" name="ch-outline"/>
          <p:cNvSpPr/>
          <p:nvPr/>
        </p:nvSpPr>
        <p:spPr bwMode="auto">
          <a:xfrm>
            <a:off x="7010400" y="2560320"/>
            <a:ext cx="3467100" cy="3535680"/>
          </a:xfrm>
          <a:custGeom>
            <a:avLst/>
            <a:gdLst>
              <a:gd name="connsiteX0" fmla="*/ 2758440 w 3467100"/>
              <a:gd name="connsiteY0" fmla="*/ 0 h 3535680"/>
              <a:gd name="connsiteX1" fmla="*/ 1935480 w 3467100"/>
              <a:gd name="connsiteY1" fmla="*/ 30480 h 3535680"/>
              <a:gd name="connsiteX2" fmla="*/ 510540 w 3467100"/>
              <a:gd name="connsiteY2" fmla="*/ 274320 h 3535680"/>
              <a:gd name="connsiteX3" fmla="*/ 236220 w 3467100"/>
              <a:gd name="connsiteY3" fmla="*/ 411480 h 3535680"/>
              <a:gd name="connsiteX4" fmla="*/ 0 w 3467100"/>
              <a:gd name="connsiteY4" fmla="*/ 1036320 h 3535680"/>
              <a:gd name="connsiteX5" fmla="*/ 15240 w 3467100"/>
              <a:gd name="connsiteY5" fmla="*/ 2087880 h 3535680"/>
              <a:gd name="connsiteX6" fmla="*/ 106680 w 3467100"/>
              <a:gd name="connsiteY6" fmla="*/ 3474720 h 3535680"/>
              <a:gd name="connsiteX7" fmla="*/ 1394460 w 3467100"/>
              <a:gd name="connsiteY7" fmla="*/ 3535680 h 3535680"/>
              <a:gd name="connsiteX8" fmla="*/ 2575560 w 3467100"/>
              <a:gd name="connsiteY8" fmla="*/ 3124200 h 3535680"/>
              <a:gd name="connsiteX9" fmla="*/ 3352800 w 3467100"/>
              <a:gd name="connsiteY9" fmla="*/ 2491740 h 3535680"/>
              <a:gd name="connsiteX10" fmla="*/ 3467100 w 3467100"/>
              <a:gd name="connsiteY10" fmla="*/ 1882140 h 3535680"/>
              <a:gd name="connsiteX11" fmla="*/ 3169920 w 3467100"/>
              <a:gd name="connsiteY11" fmla="*/ 845820 h 3535680"/>
              <a:gd name="connsiteX12" fmla="*/ 2758440 w 3467100"/>
              <a:gd name="connsiteY12" fmla="*/ 0 h 353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67100" h="3535680">
                <a:moveTo>
                  <a:pt x="2758440" y="0"/>
                </a:moveTo>
                <a:lnTo>
                  <a:pt x="1935480" y="30480"/>
                </a:lnTo>
                <a:lnTo>
                  <a:pt x="510540" y="274320"/>
                </a:lnTo>
                <a:lnTo>
                  <a:pt x="236220" y="411480"/>
                </a:lnTo>
                <a:lnTo>
                  <a:pt x="0" y="1036320"/>
                </a:lnTo>
                <a:lnTo>
                  <a:pt x="15240" y="2087880"/>
                </a:lnTo>
                <a:lnTo>
                  <a:pt x="106680" y="3474720"/>
                </a:lnTo>
                <a:lnTo>
                  <a:pt x="1394460" y="3535680"/>
                </a:lnTo>
                <a:lnTo>
                  <a:pt x="2575560" y="3124200"/>
                </a:lnTo>
                <a:lnTo>
                  <a:pt x="3352800" y="2491740"/>
                </a:lnTo>
                <a:lnTo>
                  <a:pt x="3467100" y="1882140"/>
                </a:lnTo>
                <a:lnTo>
                  <a:pt x="3169920" y="845820"/>
                </a:lnTo>
                <a:lnTo>
                  <a:pt x="2758440" y="0"/>
                </a:lnTo>
                <a:close/>
              </a:path>
            </a:pathLst>
          </a:custGeom>
          <a:noFill/>
          <a:ln w="381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grpSp>
        <p:nvGrpSpPr>
          <p:cNvPr id="151" name="ch-points"/>
          <p:cNvGrpSpPr/>
          <p:nvPr/>
        </p:nvGrpSpPr>
        <p:grpSpPr>
          <a:xfrm>
            <a:off x="6957213" y="2518536"/>
            <a:ext cx="3558373" cy="3621284"/>
            <a:chOff x="6954838" y="2516776"/>
            <a:chExt cx="3558373" cy="3621284"/>
          </a:xfrm>
          <a:solidFill>
            <a:srgbClr val="7A0019"/>
          </a:solidFill>
        </p:grpSpPr>
        <p:sp>
          <p:nvSpPr>
            <p:cNvPr id="153" name="Oval 152"/>
            <p:cNvSpPr/>
            <p:nvPr/>
          </p:nvSpPr>
          <p:spPr bwMode="auto">
            <a:xfrm>
              <a:off x="9712335" y="2516776"/>
              <a:ext cx="95250" cy="95250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8897946" y="2550112"/>
              <a:ext cx="95250" cy="95250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55" name="Oval 154"/>
            <p:cNvSpPr/>
            <p:nvPr/>
          </p:nvSpPr>
          <p:spPr bwMode="auto">
            <a:xfrm>
              <a:off x="7473957" y="2795490"/>
              <a:ext cx="95250" cy="95250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7192968" y="2931331"/>
              <a:ext cx="95250" cy="95250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6954838" y="3557711"/>
              <a:ext cx="95250" cy="95250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10126655" y="3359744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10417961" y="4388177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6976207" y="4595016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7069140" y="5980898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9536129" y="5637992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3" name="Oval 162"/>
            <p:cNvSpPr/>
            <p:nvPr/>
          </p:nvSpPr>
          <p:spPr bwMode="auto">
            <a:xfrm>
              <a:off x="8355726" y="6033285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10309229" y="5006928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2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Farthest Pair in </a:t>
            </a:r>
            <a:r>
              <a:rPr lang="en-US" dirty="0" err="1" smtClean="0"/>
              <a:t>CG_Hadoop</a:t>
            </a:r>
            <a:endParaRPr lang="en-US" dirty="0"/>
          </a:p>
        </p:txBody>
      </p:sp>
      <p:sp>
        <p:nvSpPr>
          <p:cNvPr id="38" name="Text Placeholder 7"/>
          <p:cNvSpPr txBox="1">
            <a:spLocks/>
          </p:cNvSpPr>
          <p:nvPr/>
        </p:nvSpPr>
        <p:spPr bwMode="auto">
          <a:xfrm>
            <a:off x="2959100" y="1114425"/>
            <a:ext cx="1411854" cy="49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AutoNum type="arabicPeriod"/>
              <a:defRPr sz="2400" b="1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1pPr>
            <a:lvl2pPr marL="83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AutoNum type="circleNumDbPlain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2pPr>
            <a:lvl3pPr marL="129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err="1" smtClean="0"/>
              <a:t>Hadoop</a:t>
            </a:r>
            <a:endParaRPr lang="en-US" kern="0" dirty="0"/>
          </a:p>
        </p:txBody>
      </p:sp>
      <p:sp>
        <p:nvSpPr>
          <p:cNvPr id="39" name="Text Placeholder 7"/>
          <p:cNvSpPr txBox="1">
            <a:spLocks/>
          </p:cNvSpPr>
          <p:nvPr/>
        </p:nvSpPr>
        <p:spPr bwMode="auto">
          <a:xfrm>
            <a:off x="7560139" y="1114425"/>
            <a:ext cx="2617047" cy="49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AutoNum type="arabicPeriod"/>
              <a:defRPr sz="2400" b="1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1pPr>
            <a:lvl2pPr marL="83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AutoNum type="circleNumDbPlain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2pPr>
            <a:lvl3pPr marL="129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err="1" smtClean="0"/>
              <a:t>SpatialHadoop</a:t>
            </a:r>
            <a:endParaRPr lang="en-US" kern="0" dirty="0"/>
          </a:p>
        </p:txBody>
      </p:sp>
      <p:grpSp>
        <p:nvGrpSpPr>
          <p:cNvPr id="162" name="input-points-left"/>
          <p:cNvGrpSpPr/>
          <p:nvPr/>
        </p:nvGrpSpPr>
        <p:grpSpPr>
          <a:xfrm>
            <a:off x="3126667" y="1800223"/>
            <a:ext cx="3323119" cy="4591747"/>
            <a:chOff x="878767" y="1800223"/>
            <a:chExt cx="3323119" cy="4591747"/>
          </a:xfrm>
        </p:grpSpPr>
        <p:sp>
          <p:nvSpPr>
            <p:cNvPr id="6" name="Oval 5"/>
            <p:cNvSpPr/>
            <p:nvPr/>
          </p:nvSpPr>
          <p:spPr bwMode="auto">
            <a:xfrm>
              <a:off x="978464" y="5344721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902263" y="5105269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78767" y="4750370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941869" y="4129965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036085" y="3661767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1080608" y="3397527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208372" y="3013081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239739" y="1800224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664279" y="1800223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114272" y="1902114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293214" y="1982827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3784727" y="2287460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3900157" y="2620972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4012329" y="3026486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934080" y="6161484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3781843" y="4875721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352442" y="5713474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3626985" y="5229478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2354982" y="6276727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2007811" y="6170964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1782050" y="6028436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1448583" y="5841777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110381" y="5621652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4086643" y="3411794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4001807" y="3900001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3897086" y="4388208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3842348" y="4623017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1317576" y="2770708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1563826" y="2287460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1897293" y="1979024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163" name="input-points-right"/>
          <p:cNvGrpSpPr/>
          <p:nvPr/>
        </p:nvGrpSpPr>
        <p:grpSpPr>
          <a:xfrm>
            <a:off x="8121873" y="1800223"/>
            <a:ext cx="3323119" cy="4591747"/>
            <a:chOff x="878767" y="1800223"/>
            <a:chExt cx="3323119" cy="4591747"/>
          </a:xfrm>
        </p:grpSpPr>
        <p:sp>
          <p:nvSpPr>
            <p:cNvPr id="164" name="Oval 163"/>
            <p:cNvSpPr/>
            <p:nvPr/>
          </p:nvSpPr>
          <p:spPr bwMode="auto">
            <a:xfrm>
              <a:off x="978464" y="5344721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902263" y="5105269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878767" y="4750370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941869" y="4129965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1036085" y="3661767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1080608" y="3397527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1208372" y="3013081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2239739" y="1800224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2664279" y="1800223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3114272" y="1902114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3293214" y="1982827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3784727" y="2287460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3900157" y="2620972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4012329" y="3026486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8" name="Oval 177"/>
            <p:cNvSpPr/>
            <p:nvPr/>
          </p:nvSpPr>
          <p:spPr bwMode="auto">
            <a:xfrm>
              <a:off x="2934080" y="6161484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9" name="Oval 178"/>
            <p:cNvSpPr/>
            <p:nvPr/>
          </p:nvSpPr>
          <p:spPr bwMode="auto">
            <a:xfrm>
              <a:off x="3781843" y="4875721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0" name="Oval 179"/>
            <p:cNvSpPr/>
            <p:nvPr/>
          </p:nvSpPr>
          <p:spPr bwMode="auto">
            <a:xfrm>
              <a:off x="3352442" y="5713474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1" name="Oval 180"/>
            <p:cNvSpPr/>
            <p:nvPr/>
          </p:nvSpPr>
          <p:spPr bwMode="auto">
            <a:xfrm>
              <a:off x="3626985" y="5229478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2354982" y="6276727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3" name="Oval 182"/>
            <p:cNvSpPr/>
            <p:nvPr/>
          </p:nvSpPr>
          <p:spPr bwMode="auto">
            <a:xfrm>
              <a:off x="2007811" y="6170964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1782050" y="6028436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5" name="Oval 184"/>
            <p:cNvSpPr/>
            <p:nvPr/>
          </p:nvSpPr>
          <p:spPr bwMode="auto">
            <a:xfrm>
              <a:off x="1448583" y="5841777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6" name="Oval 185"/>
            <p:cNvSpPr/>
            <p:nvPr/>
          </p:nvSpPr>
          <p:spPr bwMode="auto">
            <a:xfrm>
              <a:off x="1110381" y="5621652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7" name="Oval 186"/>
            <p:cNvSpPr/>
            <p:nvPr/>
          </p:nvSpPr>
          <p:spPr bwMode="auto">
            <a:xfrm>
              <a:off x="4086643" y="3411794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8" name="Oval 187"/>
            <p:cNvSpPr/>
            <p:nvPr/>
          </p:nvSpPr>
          <p:spPr bwMode="auto">
            <a:xfrm>
              <a:off x="4001807" y="3900001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9" name="Oval 188"/>
            <p:cNvSpPr/>
            <p:nvPr/>
          </p:nvSpPr>
          <p:spPr bwMode="auto">
            <a:xfrm>
              <a:off x="3897086" y="4388208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90" name="Oval 189"/>
            <p:cNvSpPr/>
            <p:nvPr/>
          </p:nvSpPr>
          <p:spPr bwMode="auto">
            <a:xfrm>
              <a:off x="3842348" y="4623017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91" name="Oval 190"/>
            <p:cNvSpPr/>
            <p:nvPr/>
          </p:nvSpPr>
          <p:spPr bwMode="auto">
            <a:xfrm>
              <a:off x="1317576" y="2770708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92" name="Oval 191"/>
            <p:cNvSpPr/>
            <p:nvPr/>
          </p:nvSpPr>
          <p:spPr bwMode="auto">
            <a:xfrm>
              <a:off x="1563826" y="2287460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93" name="Oval 192"/>
            <p:cNvSpPr/>
            <p:nvPr/>
          </p:nvSpPr>
          <p:spPr bwMode="auto">
            <a:xfrm>
              <a:off x="1897293" y="1979024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cxnSp>
        <p:nvCxnSpPr>
          <p:cNvPr id="202" name="Straight Arrow Connector 201"/>
          <p:cNvCxnSpPr/>
          <p:nvPr/>
        </p:nvCxnSpPr>
        <p:spPr bwMode="auto">
          <a:xfrm flipH="1">
            <a:off x="11007233" y="2287460"/>
            <a:ext cx="437760" cy="27035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5002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5" name="Straight Arrow Connector 204"/>
          <p:cNvCxnSpPr/>
          <p:nvPr/>
        </p:nvCxnSpPr>
        <p:spPr bwMode="auto">
          <a:xfrm>
            <a:off x="10022628" y="2109630"/>
            <a:ext cx="0" cy="31198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5002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34" name="TextBox 133"/>
          <p:cNvSpPr txBox="1"/>
          <p:nvPr/>
        </p:nvSpPr>
        <p:spPr>
          <a:xfrm>
            <a:off x="-43540" y="1652040"/>
            <a:ext cx="1582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</a:t>
            </a:r>
            <a:r>
              <a:rPr lang="en-US" sz="2400" dirty="0" smtClean="0"/>
              <a:t>Partition</a:t>
            </a:r>
            <a:endParaRPr lang="en-US" sz="2400" dirty="0"/>
          </a:p>
        </p:txBody>
      </p:sp>
      <p:sp>
        <p:nvSpPr>
          <p:cNvPr id="136" name="Rectangle 135"/>
          <p:cNvSpPr/>
          <p:nvPr/>
        </p:nvSpPr>
        <p:spPr>
          <a:xfrm>
            <a:off x="-38932" y="2520862"/>
            <a:ext cx="2710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Local farthest pair</a:t>
            </a:r>
            <a:endParaRPr lang="en-US" sz="2400" dirty="0"/>
          </a:p>
        </p:txBody>
      </p:sp>
      <p:sp>
        <p:nvSpPr>
          <p:cNvPr id="138" name="Rectangle 137"/>
          <p:cNvSpPr/>
          <p:nvPr/>
        </p:nvSpPr>
        <p:spPr>
          <a:xfrm>
            <a:off x="-35341" y="2996240"/>
            <a:ext cx="2848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Global farthest pair</a:t>
            </a:r>
            <a:endParaRPr lang="en-US" sz="2400" dirty="0"/>
          </a:p>
        </p:txBody>
      </p:sp>
      <p:sp>
        <p:nvSpPr>
          <p:cNvPr id="139" name="Rectangle 138"/>
          <p:cNvSpPr/>
          <p:nvPr/>
        </p:nvSpPr>
        <p:spPr>
          <a:xfrm>
            <a:off x="-38932" y="2084887"/>
            <a:ext cx="1433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Pruning</a:t>
            </a:r>
            <a:endParaRPr lang="en-US" sz="2400" dirty="0"/>
          </a:p>
        </p:txBody>
      </p:sp>
      <p:sp>
        <p:nvSpPr>
          <p:cNvPr id="141" name="current-step"/>
          <p:cNvSpPr/>
          <p:nvPr/>
        </p:nvSpPr>
        <p:spPr bwMode="auto">
          <a:xfrm>
            <a:off x="0" y="1652040"/>
            <a:ext cx="2850094" cy="432847"/>
          </a:xfrm>
          <a:prstGeom prst="rect">
            <a:avLst/>
          </a:prstGeom>
          <a:solidFill>
            <a:srgbClr val="F8BD28">
              <a:alpha val="30196"/>
            </a:srgbClr>
          </a:solidFill>
          <a:ln w="38100" cap="flat" cmpd="sng" algn="ctr">
            <a:solidFill>
              <a:srgbClr val="F8BD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grpSp>
        <p:nvGrpSpPr>
          <p:cNvPr id="44" name="h-part-points6"/>
          <p:cNvGrpSpPr/>
          <p:nvPr/>
        </p:nvGrpSpPr>
        <p:grpSpPr>
          <a:xfrm>
            <a:off x="3697064" y="1801369"/>
            <a:ext cx="2563746" cy="4156796"/>
            <a:chOff x="3697064" y="1801369"/>
            <a:chExt cx="2563746" cy="4156796"/>
          </a:xfrm>
          <a:solidFill>
            <a:srgbClr val="BE8906"/>
          </a:solidFill>
        </p:grpSpPr>
        <p:sp>
          <p:nvSpPr>
            <p:cNvPr id="157" name="Oval 156"/>
            <p:cNvSpPr/>
            <p:nvPr/>
          </p:nvSpPr>
          <p:spPr bwMode="auto">
            <a:xfrm>
              <a:off x="4488220" y="1801369"/>
              <a:ext cx="115243" cy="115243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6030324" y="4876866"/>
              <a:ext cx="115243" cy="115243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15" name="Oval 214"/>
            <p:cNvSpPr/>
            <p:nvPr/>
          </p:nvSpPr>
          <p:spPr bwMode="auto">
            <a:xfrm>
              <a:off x="3697064" y="5842922"/>
              <a:ext cx="115243" cy="115243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19" name="Oval 218"/>
            <p:cNvSpPr/>
            <p:nvPr/>
          </p:nvSpPr>
          <p:spPr bwMode="auto">
            <a:xfrm>
              <a:off x="6145567" y="4389353"/>
              <a:ext cx="115243" cy="115243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22" name="Oval 221"/>
            <p:cNvSpPr/>
            <p:nvPr/>
          </p:nvSpPr>
          <p:spPr bwMode="auto">
            <a:xfrm>
              <a:off x="3812307" y="2288605"/>
              <a:ext cx="115243" cy="115243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42" name="h-part-points5"/>
          <p:cNvGrpSpPr/>
          <p:nvPr/>
        </p:nvGrpSpPr>
        <p:grpSpPr>
          <a:xfrm>
            <a:off x="3127248" y="2288605"/>
            <a:ext cx="3078824" cy="3998747"/>
            <a:chOff x="3127248" y="2288605"/>
            <a:chExt cx="3078824" cy="3998747"/>
          </a:xfrm>
          <a:solidFill>
            <a:srgbClr val="F8BD28"/>
          </a:solidFill>
        </p:grpSpPr>
        <p:sp>
          <p:nvSpPr>
            <p:cNvPr id="147" name="Oval 146"/>
            <p:cNvSpPr/>
            <p:nvPr/>
          </p:nvSpPr>
          <p:spPr bwMode="auto">
            <a:xfrm>
              <a:off x="3127248" y="4751515"/>
              <a:ext cx="115243" cy="115243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3284566" y="3662912"/>
              <a:ext cx="115243" cy="115243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04" name="Oval 203"/>
            <p:cNvSpPr/>
            <p:nvPr/>
          </p:nvSpPr>
          <p:spPr bwMode="auto">
            <a:xfrm>
              <a:off x="6033208" y="2288605"/>
              <a:ext cx="115243" cy="115243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13" name="Oval 212"/>
            <p:cNvSpPr/>
            <p:nvPr/>
          </p:nvSpPr>
          <p:spPr bwMode="auto">
            <a:xfrm>
              <a:off x="4256292" y="6172109"/>
              <a:ext cx="115243" cy="115243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20" name="Oval 219"/>
            <p:cNvSpPr/>
            <p:nvPr/>
          </p:nvSpPr>
          <p:spPr bwMode="auto">
            <a:xfrm>
              <a:off x="6090829" y="4624162"/>
              <a:ext cx="115243" cy="115243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40" name="h-part-points4"/>
          <p:cNvGrpSpPr/>
          <p:nvPr/>
        </p:nvGrpSpPr>
        <p:grpSpPr>
          <a:xfrm>
            <a:off x="3150744" y="1801368"/>
            <a:ext cx="3113137" cy="4028494"/>
            <a:chOff x="3150744" y="1801368"/>
            <a:chExt cx="3113137" cy="4028494"/>
          </a:xfrm>
          <a:solidFill>
            <a:srgbClr val="0070C0"/>
          </a:solidFill>
        </p:grpSpPr>
        <p:sp>
          <p:nvSpPr>
            <p:cNvPr id="146" name="Oval 145"/>
            <p:cNvSpPr/>
            <p:nvPr/>
          </p:nvSpPr>
          <p:spPr bwMode="auto">
            <a:xfrm>
              <a:off x="3150744" y="5106414"/>
              <a:ext cx="115243" cy="115243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4912760" y="1801368"/>
              <a:ext cx="115243" cy="115243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06" name="Oval 205"/>
            <p:cNvSpPr/>
            <p:nvPr/>
          </p:nvSpPr>
          <p:spPr bwMode="auto">
            <a:xfrm>
              <a:off x="6148638" y="2622117"/>
              <a:ext cx="115243" cy="115243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10" name="Oval 209"/>
            <p:cNvSpPr/>
            <p:nvPr/>
          </p:nvSpPr>
          <p:spPr bwMode="auto">
            <a:xfrm>
              <a:off x="5600923" y="5714619"/>
              <a:ext cx="115243" cy="115243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21" name="Oval 220"/>
            <p:cNvSpPr/>
            <p:nvPr/>
          </p:nvSpPr>
          <p:spPr bwMode="auto">
            <a:xfrm>
              <a:off x="3566057" y="2771853"/>
              <a:ext cx="115243" cy="115243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37" name="h-part-points3"/>
          <p:cNvGrpSpPr/>
          <p:nvPr/>
        </p:nvGrpSpPr>
        <p:grpSpPr>
          <a:xfrm>
            <a:off x="3226945" y="1980169"/>
            <a:ext cx="3149108" cy="4412946"/>
            <a:chOff x="3226945" y="1980169"/>
            <a:chExt cx="3149108" cy="4412946"/>
          </a:xfrm>
          <a:solidFill>
            <a:srgbClr val="00B050"/>
          </a:solidFill>
        </p:grpSpPr>
        <p:sp>
          <p:nvSpPr>
            <p:cNvPr id="144" name="Oval 143"/>
            <p:cNvSpPr/>
            <p:nvPr/>
          </p:nvSpPr>
          <p:spPr bwMode="auto">
            <a:xfrm>
              <a:off x="3226945" y="5345866"/>
              <a:ext cx="115243" cy="115243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3329089" y="3398672"/>
              <a:ext cx="115243" cy="115243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07" name="Oval 206"/>
            <p:cNvSpPr/>
            <p:nvPr/>
          </p:nvSpPr>
          <p:spPr bwMode="auto">
            <a:xfrm>
              <a:off x="6260810" y="3027631"/>
              <a:ext cx="115243" cy="115243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12" name="Oval 211"/>
            <p:cNvSpPr/>
            <p:nvPr/>
          </p:nvSpPr>
          <p:spPr bwMode="auto">
            <a:xfrm>
              <a:off x="4603463" y="6277872"/>
              <a:ext cx="115243" cy="115243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23" name="Oval 222"/>
            <p:cNvSpPr/>
            <p:nvPr/>
          </p:nvSpPr>
          <p:spPr bwMode="auto">
            <a:xfrm>
              <a:off x="4145774" y="1980169"/>
              <a:ext cx="115243" cy="115243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5" name="h-part-points2"/>
          <p:cNvGrpSpPr/>
          <p:nvPr/>
        </p:nvGrpSpPr>
        <p:grpSpPr>
          <a:xfrm>
            <a:off x="3358862" y="1903259"/>
            <a:ext cx="3091505" cy="4374613"/>
            <a:chOff x="3358862" y="1903259"/>
            <a:chExt cx="3091505" cy="4374613"/>
          </a:xfrm>
          <a:solidFill>
            <a:srgbClr val="000000"/>
          </a:solidFill>
        </p:grpSpPr>
        <p:sp>
          <p:nvSpPr>
            <p:cNvPr id="155" name="Oval 154"/>
            <p:cNvSpPr/>
            <p:nvPr/>
          </p:nvSpPr>
          <p:spPr bwMode="auto">
            <a:xfrm>
              <a:off x="3456853" y="3014226"/>
              <a:ext cx="115243" cy="115243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5362753" y="1903259"/>
              <a:ext cx="115243" cy="115243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08" name="Oval 207"/>
            <p:cNvSpPr/>
            <p:nvPr/>
          </p:nvSpPr>
          <p:spPr bwMode="auto">
            <a:xfrm>
              <a:off x="5182561" y="6162629"/>
              <a:ext cx="115243" cy="115243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16" name="Oval 215"/>
            <p:cNvSpPr/>
            <p:nvPr/>
          </p:nvSpPr>
          <p:spPr bwMode="auto">
            <a:xfrm>
              <a:off x="3358862" y="5622797"/>
              <a:ext cx="115243" cy="115243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17" name="Oval 216"/>
            <p:cNvSpPr/>
            <p:nvPr/>
          </p:nvSpPr>
          <p:spPr bwMode="auto">
            <a:xfrm>
              <a:off x="6335124" y="3412939"/>
              <a:ext cx="115243" cy="115243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3" name="h-part-points1"/>
          <p:cNvGrpSpPr/>
          <p:nvPr/>
        </p:nvGrpSpPr>
        <p:grpSpPr>
          <a:xfrm>
            <a:off x="3190350" y="1983972"/>
            <a:ext cx="3175181" cy="4160852"/>
            <a:chOff x="3190350" y="1983972"/>
            <a:chExt cx="3175181" cy="4160852"/>
          </a:xfrm>
          <a:solidFill>
            <a:srgbClr val="FF0000"/>
          </a:solidFill>
        </p:grpSpPr>
        <p:sp>
          <p:nvSpPr>
            <p:cNvPr id="149" name="Oval 148"/>
            <p:cNvSpPr/>
            <p:nvPr/>
          </p:nvSpPr>
          <p:spPr bwMode="auto">
            <a:xfrm>
              <a:off x="3190350" y="4131110"/>
              <a:ext cx="115243" cy="115243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03" name="Oval 202"/>
            <p:cNvSpPr/>
            <p:nvPr/>
          </p:nvSpPr>
          <p:spPr bwMode="auto">
            <a:xfrm>
              <a:off x="5541695" y="1983972"/>
              <a:ext cx="115243" cy="115243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11" name="Oval 210"/>
            <p:cNvSpPr/>
            <p:nvPr/>
          </p:nvSpPr>
          <p:spPr bwMode="auto">
            <a:xfrm>
              <a:off x="5875466" y="5230623"/>
              <a:ext cx="115243" cy="115243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14" name="Oval 213"/>
            <p:cNvSpPr/>
            <p:nvPr/>
          </p:nvSpPr>
          <p:spPr bwMode="auto">
            <a:xfrm>
              <a:off x="4030531" y="6029581"/>
              <a:ext cx="115243" cy="115243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18" name="Oval 217"/>
            <p:cNvSpPr/>
            <p:nvPr/>
          </p:nvSpPr>
          <p:spPr bwMode="auto">
            <a:xfrm>
              <a:off x="6250288" y="3901146"/>
              <a:ext cx="115243" cy="115243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sp>
        <p:nvSpPr>
          <p:cNvPr id="73" name="h-part-outline6"/>
          <p:cNvSpPr/>
          <p:nvPr/>
        </p:nvSpPr>
        <p:spPr bwMode="auto">
          <a:xfrm>
            <a:off x="3683301" y="1789815"/>
            <a:ext cx="2566406" cy="4167205"/>
          </a:xfrm>
          <a:prstGeom prst="rect">
            <a:avLst/>
          </a:prstGeom>
          <a:noFill/>
          <a:ln w="38100" cap="flat" cmpd="sng" algn="ctr">
            <a:solidFill>
              <a:srgbClr val="BE890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71" name="h-part-outline5"/>
          <p:cNvSpPr/>
          <p:nvPr/>
        </p:nvSpPr>
        <p:spPr bwMode="auto">
          <a:xfrm>
            <a:off x="3126667" y="2287460"/>
            <a:ext cx="3075941" cy="3998747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70" name="h-part-outline4"/>
          <p:cNvSpPr/>
          <p:nvPr/>
        </p:nvSpPr>
        <p:spPr bwMode="auto">
          <a:xfrm>
            <a:off x="3150163" y="1788670"/>
            <a:ext cx="3126943" cy="4043627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68" name="h-part-outline3"/>
          <p:cNvSpPr/>
          <p:nvPr/>
        </p:nvSpPr>
        <p:spPr bwMode="auto">
          <a:xfrm>
            <a:off x="3225033" y="1979024"/>
            <a:ext cx="3139917" cy="441294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66" name="h-part-outline2"/>
          <p:cNvSpPr/>
          <p:nvPr/>
        </p:nvSpPr>
        <p:spPr bwMode="auto">
          <a:xfrm>
            <a:off x="3341607" y="1897444"/>
            <a:ext cx="3108179" cy="438876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64" name="h-part-outline1"/>
          <p:cNvSpPr/>
          <p:nvPr/>
        </p:nvSpPr>
        <p:spPr bwMode="auto">
          <a:xfrm>
            <a:off x="3207784" y="1996955"/>
            <a:ext cx="3167688" cy="41467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grpSp>
        <p:nvGrpSpPr>
          <p:cNvPr id="57" name="sh-part7"/>
          <p:cNvGrpSpPr/>
          <p:nvPr/>
        </p:nvGrpSpPr>
        <p:grpSpPr>
          <a:xfrm>
            <a:off x="8088749" y="3661767"/>
            <a:ext cx="305685" cy="1559890"/>
            <a:chOff x="8088749" y="3661767"/>
            <a:chExt cx="305685" cy="1559890"/>
          </a:xfrm>
        </p:grpSpPr>
        <p:sp>
          <p:nvSpPr>
            <p:cNvPr id="199" name="Rectangle 198"/>
            <p:cNvSpPr/>
            <p:nvPr/>
          </p:nvSpPr>
          <p:spPr bwMode="auto">
            <a:xfrm>
              <a:off x="8088749" y="3661767"/>
              <a:ext cx="305685" cy="1545740"/>
            </a:xfrm>
            <a:prstGeom prst="rect">
              <a:avLst/>
            </a:prstGeom>
            <a:noFill/>
            <a:ln w="3810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26" name="Oval 225"/>
            <p:cNvSpPr/>
            <p:nvPr/>
          </p:nvSpPr>
          <p:spPr bwMode="auto">
            <a:xfrm>
              <a:off x="8143368" y="5106414"/>
              <a:ext cx="115243" cy="115243"/>
            </a:xfrm>
            <a:prstGeom prst="ellipse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27" name="Oval 226"/>
            <p:cNvSpPr/>
            <p:nvPr/>
          </p:nvSpPr>
          <p:spPr bwMode="auto">
            <a:xfrm>
              <a:off x="8119872" y="4751515"/>
              <a:ext cx="115243" cy="115243"/>
            </a:xfrm>
            <a:prstGeom prst="ellipse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28" name="Oval 227"/>
            <p:cNvSpPr/>
            <p:nvPr/>
          </p:nvSpPr>
          <p:spPr bwMode="auto">
            <a:xfrm>
              <a:off x="8182974" y="4131110"/>
              <a:ext cx="115243" cy="115243"/>
            </a:xfrm>
            <a:prstGeom prst="ellipse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29" name="Oval 228"/>
            <p:cNvSpPr/>
            <p:nvPr/>
          </p:nvSpPr>
          <p:spPr bwMode="auto">
            <a:xfrm>
              <a:off x="8277190" y="3662912"/>
              <a:ext cx="115243" cy="115243"/>
            </a:xfrm>
            <a:prstGeom prst="ellipse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54" name="sh-part6"/>
          <p:cNvGrpSpPr/>
          <p:nvPr/>
        </p:nvGrpSpPr>
        <p:grpSpPr>
          <a:xfrm>
            <a:off x="9596087" y="5219298"/>
            <a:ext cx="1403794" cy="1173817"/>
            <a:chOff x="9596087" y="5219298"/>
            <a:chExt cx="1403794" cy="1173817"/>
          </a:xfrm>
        </p:grpSpPr>
        <p:sp>
          <p:nvSpPr>
            <p:cNvPr id="197" name="Rectangle 196"/>
            <p:cNvSpPr/>
            <p:nvPr/>
          </p:nvSpPr>
          <p:spPr bwMode="auto">
            <a:xfrm>
              <a:off x="9598088" y="5219298"/>
              <a:ext cx="1401793" cy="1172672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39" name="Oval 238"/>
            <p:cNvSpPr/>
            <p:nvPr/>
          </p:nvSpPr>
          <p:spPr bwMode="auto">
            <a:xfrm>
              <a:off x="10175185" y="6162629"/>
              <a:ext cx="115243" cy="115243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41" name="Oval 240"/>
            <p:cNvSpPr/>
            <p:nvPr/>
          </p:nvSpPr>
          <p:spPr bwMode="auto">
            <a:xfrm>
              <a:off x="10593547" y="5714619"/>
              <a:ext cx="115243" cy="115243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42" name="Oval 241"/>
            <p:cNvSpPr/>
            <p:nvPr/>
          </p:nvSpPr>
          <p:spPr bwMode="auto">
            <a:xfrm>
              <a:off x="10868090" y="5230623"/>
              <a:ext cx="115243" cy="115243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43" name="Oval 242"/>
            <p:cNvSpPr/>
            <p:nvPr/>
          </p:nvSpPr>
          <p:spPr bwMode="auto">
            <a:xfrm>
              <a:off x="9596087" y="6277872"/>
              <a:ext cx="115243" cy="115243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56" name="sh-part5"/>
          <p:cNvGrpSpPr/>
          <p:nvPr/>
        </p:nvGrpSpPr>
        <p:grpSpPr>
          <a:xfrm>
            <a:off x="8219569" y="5344721"/>
            <a:ext cx="1176353" cy="942631"/>
            <a:chOff x="8219569" y="5344721"/>
            <a:chExt cx="1176353" cy="942631"/>
          </a:xfrm>
        </p:grpSpPr>
        <p:sp>
          <p:nvSpPr>
            <p:cNvPr id="198" name="Rectangle 197"/>
            <p:cNvSpPr/>
            <p:nvPr/>
          </p:nvSpPr>
          <p:spPr bwMode="auto">
            <a:xfrm>
              <a:off x="8221570" y="5344721"/>
              <a:ext cx="1174352" cy="941486"/>
            </a:xfrm>
            <a:prstGeom prst="rect">
              <a:avLst/>
            </a:prstGeom>
            <a:noFill/>
            <a:ln w="38100" cap="flat" cmpd="sng" algn="ctr">
              <a:solidFill>
                <a:srgbClr val="BE8906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25" name="Oval 224"/>
            <p:cNvSpPr/>
            <p:nvPr/>
          </p:nvSpPr>
          <p:spPr bwMode="auto">
            <a:xfrm>
              <a:off x="8219569" y="5345866"/>
              <a:ext cx="115243" cy="115243"/>
            </a:xfrm>
            <a:prstGeom prst="ellipse">
              <a:avLst/>
            </a:prstGeom>
            <a:solidFill>
              <a:srgbClr val="BE890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44" name="Oval 243"/>
            <p:cNvSpPr/>
            <p:nvPr/>
          </p:nvSpPr>
          <p:spPr bwMode="auto">
            <a:xfrm>
              <a:off x="9248916" y="6172109"/>
              <a:ext cx="115243" cy="115243"/>
            </a:xfrm>
            <a:prstGeom prst="ellipse">
              <a:avLst/>
            </a:prstGeom>
            <a:solidFill>
              <a:srgbClr val="BE890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45" name="Oval 244"/>
            <p:cNvSpPr/>
            <p:nvPr/>
          </p:nvSpPr>
          <p:spPr bwMode="auto">
            <a:xfrm>
              <a:off x="9023155" y="6029581"/>
              <a:ext cx="115243" cy="115243"/>
            </a:xfrm>
            <a:prstGeom prst="ellipse">
              <a:avLst/>
            </a:prstGeom>
            <a:solidFill>
              <a:srgbClr val="BE890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46" name="Oval 245"/>
            <p:cNvSpPr/>
            <p:nvPr/>
          </p:nvSpPr>
          <p:spPr bwMode="auto">
            <a:xfrm>
              <a:off x="8689688" y="5842922"/>
              <a:ext cx="115243" cy="115243"/>
            </a:xfrm>
            <a:prstGeom prst="ellipse">
              <a:avLst/>
            </a:prstGeom>
            <a:solidFill>
              <a:srgbClr val="BE890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47" name="Oval 246"/>
            <p:cNvSpPr/>
            <p:nvPr/>
          </p:nvSpPr>
          <p:spPr bwMode="auto">
            <a:xfrm>
              <a:off x="8351486" y="5622797"/>
              <a:ext cx="115243" cy="115243"/>
            </a:xfrm>
            <a:prstGeom prst="ellipse">
              <a:avLst/>
            </a:prstGeom>
            <a:solidFill>
              <a:srgbClr val="BE890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50" name="sh-part4"/>
          <p:cNvGrpSpPr/>
          <p:nvPr/>
        </p:nvGrpSpPr>
        <p:grpSpPr>
          <a:xfrm>
            <a:off x="11024949" y="2287460"/>
            <a:ext cx="420043" cy="1240722"/>
            <a:chOff x="11024949" y="2287460"/>
            <a:chExt cx="420043" cy="1240722"/>
          </a:xfrm>
        </p:grpSpPr>
        <p:sp>
          <p:nvSpPr>
            <p:cNvPr id="195" name="Rectangle 194"/>
            <p:cNvSpPr/>
            <p:nvPr/>
          </p:nvSpPr>
          <p:spPr bwMode="auto">
            <a:xfrm>
              <a:off x="11024949" y="2287460"/>
              <a:ext cx="420043" cy="1239577"/>
            </a:xfrm>
            <a:prstGeom prst="rect">
              <a:avLst/>
            </a:prstGeom>
            <a:noFill/>
            <a:ln w="38100" cap="flat" cmpd="sng" algn="ctr">
              <a:solidFill>
                <a:srgbClr val="A5002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36" name="Oval 235"/>
            <p:cNvSpPr/>
            <p:nvPr/>
          </p:nvSpPr>
          <p:spPr bwMode="auto">
            <a:xfrm>
              <a:off x="11025832" y="2288605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37" name="Oval 236"/>
            <p:cNvSpPr/>
            <p:nvPr/>
          </p:nvSpPr>
          <p:spPr bwMode="auto">
            <a:xfrm>
              <a:off x="11141262" y="2622117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38" name="Oval 237"/>
            <p:cNvSpPr/>
            <p:nvPr/>
          </p:nvSpPr>
          <p:spPr bwMode="auto">
            <a:xfrm>
              <a:off x="11253434" y="3027631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48" name="Oval 247"/>
            <p:cNvSpPr/>
            <p:nvPr/>
          </p:nvSpPr>
          <p:spPr bwMode="auto">
            <a:xfrm>
              <a:off x="11327748" y="3412939"/>
              <a:ext cx="115243" cy="115243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52" name="sh-part3"/>
          <p:cNvGrpSpPr/>
          <p:nvPr/>
        </p:nvGrpSpPr>
        <p:grpSpPr>
          <a:xfrm>
            <a:off x="10985334" y="3860548"/>
            <a:ext cx="374822" cy="1131561"/>
            <a:chOff x="10985334" y="3860548"/>
            <a:chExt cx="374822" cy="1131561"/>
          </a:xfrm>
        </p:grpSpPr>
        <p:sp>
          <p:nvSpPr>
            <p:cNvPr id="196" name="Rectangle 195"/>
            <p:cNvSpPr/>
            <p:nvPr/>
          </p:nvSpPr>
          <p:spPr bwMode="auto">
            <a:xfrm>
              <a:off x="10985334" y="3860548"/>
              <a:ext cx="374822" cy="1130415"/>
            </a:xfrm>
            <a:prstGeom prst="rect">
              <a:avLst/>
            </a:prstGeom>
            <a:noFill/>
            <a:ln w="3810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40" name="Oval 239"/>
            <p:cNvSpPr/>
            <p:nvPr/>
          </p:nvSpPr>
          <p:spPr bwMode="auto">
            <a:xfrm>
              <a:off x="11022948" y="4876866"/>
              <a:ext cx="115243" cy="115243"/>
            </a:xfrm>
            <a:prstGeom prst="ellipse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49" name="Oval 248"/>
            <p:cNvSpPr/>
            <p:nvPr/>
          </p:nvSpPr>
          <p:spPr bwMode="auto">
            <a:xfrm>
              <a:off x="11242912" y="3901146"/>
              <a:ext cx="115243" cy="115243"/>
            </a:xfrm>
            <a:prstGeom prst="ellipse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50" name="Oval 249"/>
            <p:cNvSpPr/>
            <p:nvPr/>
          </p:nvSpPr>
          <p:spPr bwMode="auto">
            <a:xfrm>
              <a:off x="11138191" y="4389353"/>
              <a:ext cx="115243" cy="115243"/>
            </a:xfrm>
            <a:prstGeom prst="ellipse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51" name="Oval 250"/>
            <p:cNvSpPr/>
            <p:nvPr/>
          </p:nvSpPr>
          <p:spPr bwMode="auto">
            <a:xfrm>
              <a:off x="11083453" y="4624162"/>
              <a:ext cx="115243" cy="115243"/>
            </a:xfrm>
            <a:prstGeom prst="ellipse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48" name="sh-part2"/>
          <p:cNvGrpSpPr/>
          <p:nvPr/>
        </p:nvGrpSpPr>
        <p:grpSpPr>
          <a:xfrm>
            <a:off x="8321713" y="2287460"/>
            <a:ext cx="625368" cy="1226455"/>
            <a:chOff x="8321713" y="2287460"/>
            <a:chExt cx="625368" cy="1226455"/>
          </a:xfrm>
        </p:grpSpPr>
        <p:sp>
          <p:nvSpPr>
            <p:cNvPr id="200" name="Rectangle 199"/>
            <p:cNvSpPr/>
            <p:nvPr/>
          </p:nvSpPr>
          <p:spPr bwMode="auto">
            <a:xfrm>
              <a:off x="8323714" y="2287460"/>
              <a:ext cx="623367" cy="1225310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30" name="Oval 229"/>
            <p:cNvSpPr/>
            <p:nvPr/>
          </p:nvSpPr>
          <p:spPr bwMode="auto">
            <a:xfrm>
              <a:off x="8321713" y="3398672"/>
              <a:ext cx="115243" cy="115243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31" name="Oval 230"/>
            <p:cNvSpPr/>
            <p:nvPr/>
          </p:nvSpPr>
          <p:spPr bwMode="auto">
            <a:xfrm>
              <a:off x="8449477" y="3014226"/>
              <a:ext cx="115243" cy="115243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52" name="Oval 251"/>
            <p:cNvSpPr/>
            <p:nvPr/>
          </p:nvSpPr>
          <p:spPr bwMode="auto">
            <a:xfrm>
              <a:off x="8558681" y="2771853"/>
              <a:ext cx="115243" cy="115243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53" name="Oval 252"/>
            <p:cNvSpPr/>
            <p:nvPr/>
          </p:nvSpPr>
          <p:spPr bwMode="auto">
            <a:xfrm>
              <a:off x="8804931" y="2288605"/>
              <a:ext cx="115243" cy="115243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46" name="sh-part1"/>
          <p:cNvGrpSpPr/>
          <p:nvPr/>
        </p:nvGrpSpPr>
        <p:grpSpPr>
          <a:xfrm>
            <a:off x="9138398" y="1800224"/>
            <a:ext cx="1572393" cy="309406"/>
            <a:chOff x="9138398" y="1800224"/>
            <a:chExt cx="1572393" cy="309406"/>
          </a:xfrm>
        </p:grpSpPr>
        <p:sp>
          <p:nvSpPr>
            <p:cNvPr id="194" name="Rectangle 193"/>
            <p:cNvSpPr/>
            <p:nvPr/>
          </p:nvSpPr>
          <p:spPr bwMode="auto">
            <a:xfrm>
              <a:off x="9140399" y="1800224"/>
              <a:ext cx="1570392" cy="309406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32" name="Oval 231"/>
            <p:cNvSpPr/>
            <p:nvPr/>
          </p:nvSpPr>
          <p:spPr bwMode="auto">
            <a:xfrm>
              <a:off x="9480844" y="1801369"/>
              <a:ext cx="115243" cy="115243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33" name="Oval 232"/>
            <p:cNvSpPr/>
            <p:nvPr/>
          </p:nvSpPr>
          <p:spPr bwMode="auto">
            <a:xfrm>
              <a:off x="9905384" y="1801368"/>
              <a:ext cx="115243" cy="115243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34" name="Oval 233"/>
            <p:cNvSpPr/>
            <p:nvPr/>
          </p:nvSpPr>
          <p:spPr bwMode="auto">
            <a:xfrm>
              <a:off x="10355377" y="1903259"/>
              <a:ext cx="115243" cy="115243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35" name="Oval 234"/>
            <p:cNvSpPr/>
            <p:nvPr/>
          </p:nvSpPr>
          <p:spPr bwMode="auto">
            <a:xfrm>
              <a:off x="10534319" y="1983972"/>
              <a:ext cx="115243" cy="115243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54" name="Oval 253"/>
            <p:cNvSpPr/>
            <p:nvPr/>
          </p:nvSpPr>
          <p:spPr bwMode="auto">
            <a:xfrm>
              <a:off x="9138398" y="1980169"/>
              <a:ext cx="115243" cy="115243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sp>
        <p:nvSpPr>
          <p:cNvPr id="58" name="prune"/>
          <p:cNvSpPr/>
          <p:nvPr/>
        </p:nvSpPr>
        <p:spPr bwMode="auto">
          <a:xfrm>
            <a:off x="10708790" y="2520862"/>
            <a:ext cx="987910" cy="2102155"/>
          </a:xfrm>
          <a:prstGeom prst="mathMultiply">
            <a:avLst/>
          </a:prstGeom>
          <a:solidFill>
            <a:srgbClr val="F8BD28"/>
          </a:solidFill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grpSp>
        <p:nvGrpSpPr>
          <p:cNvPr id="281" name="h-distances"/>
          <p:cNvGrpSpPr/>
          <p:nvPr/>
        </p:nvGrpSpPr>
        <p:grpSpPr>
          <a:xfrm>
            <a:off x="3247972" y="1960881"/>
            <a:ext cx="3144774" cy="4259370"/>
            <a:chOff x="3247972" y="1960881"/>
            <a:chExt cx="3144774" cy="4259370"/>
          </a:xfrm>
        </p:grpSpPr>
        <p:cxnSp>
          <p:nvCxnSpPr>
            <p:cNvPr id="76" name="Straight Connector 75"/>
            <p:cNvCxnSpPr>
              <a:stCxn id="203" idx="5"/>
              <a:endCxn id="217" idx="0"/>
            </p:cNvCxnSpPr>
            <p:nvPr/>
          </p:nvCxnSpPr>
          <p:spPr bwMode="auto">
            <a:xfrm>
              <a:off x="5640061" y="2082338"/>
              <a:ext cx="752685" cy="13306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>
              <a:stCxn id="203" idx="1"/>
              <a:endCxn id="201" idx="6"/>
            </p:cNvCxnSpPr>
            <p:nvPr/>
          </p:nvCxnSpPr>
          <p:spPr bwMode="auto">
            <a:xfrm flipH="1" flipV="1">
              <a:off x="5477996" y="1960881"/>
              <a:ext cx="80576" cy="3996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>
              <a:stCxn id="155" idx="6"/>
              <a:endCxn id="203" idx="3"/>
            </p:cNvCxnSpPr>
            <p:nvPr/>
          </p:nvCxnSpPr>
          <p:spPr bwMode="auto">
            <a:xfrm flipV="1">
              <a:off x="3572096" y="2082338"/>
              <a:ext cx="1986476" cy="98951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>
              <a:stCxn id="208" idx="0"/>
              <a:endCxn id="203" idx="4"/>
            </p:cNvCxnSpPr>
            <p:nvPr/>
          </p:nvCxnSpPr>
          <p:spPr bwMode="auto">
            <a:xfrm flipV="1">
              <a:off x="5240183" y="2099215"/>
              <a:ext cx="359134" cy="406341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>
              <a:stCxn id="216" idx="7"/>
              <a:endCxn id="203" idx="3"/>
            </p:cNvCxnSpPr>
            <p:nvPr/>
          </p:nvCxnSpPr>
          <p:spPr bwMode="auto">
            <a:xfrm flipV="1">
              <a:off x="3457228" y="2082338"/>
              <a:ext cx="2101344" cy="355733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>
              <a:stCxn id="211" idx="0"/>
              <a:endCxn id="217" idx="4"/>
            </p:cNvCxnSpPr>
            <p:nvPr/>
          </p:nvCxnSpPr>
          <p:spPr bwMode="auto">
            <a:xfrm flipV="1">
              <a:off x="5933088" y="3528182"/>
              <a:ext cx="459658" cy="170244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>
              <a:stCxn id="217" idx="2"/>
              <a:endCxn id="149" idx="6"/>
            </p:cNvCxnSpPr>
            <p:nvPr/>
          </p:nvCxnSpPr>
          <p:spPr bwMode="auto">
            <a:xfrm flipH="1">
              <a:off x="3305593" y="3470561"/>
              <a:ext cx="3029531" cy="7181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>
              <a:stCxn id="214" idx="7"/>
              <a:endCxn id="217" idx="3"/>
            </p:cNvCxnSpPr>
            <p:nvPr/>
          </p:nvCxnSpPr>
          <p:spPr bwMode="auto">
            <a:xfrm flipV="1">
              <a:off x="4128897" y="3511305"/>
              <a:ext cx="2223104" cy="253515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>
              <a:stCxn id="211" idx="3"/>
              <a:endCxn id="208" idx="7"/>
            </p:cNvCxnSpPr>
            <p:nvPr/>
          </p:nvCxnSpPr>
          <p:spPr bwMode="auto">
            <a:xfrm flipH="1">
              <a:off x="5280927" y="5328989"/>
              <a:ext cx="611416" cy="85051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>
              <a:stCxn id="211" idx="2"/>
              <a:endCxn id="216" idx="6"/>
            </p:cNvCxnSpPr>
            <p:nvPr/>
          </p:nvCxnSpPr>
          <p:spPr bwMode="auto">
            <a:xfrm flipH="1">
              <a:off x="3474105" y="5288245"/>
              <a:ext cx="2401361" cy="39217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/>
            <p:cNvCxnSpPr>
              <a:stCxn id="155" idx="5"/>
              <a:endCxn id="211" idx="1"/>
            </p:cNvCxnSpPr>
            <p:nvPr/>
          </p:nvCxnSpPr>
          <p:spPr bwMode="auto">
            <a:xfrm>
              <a:off x="3555219" y="3112592"/>
              <a:ext cx="2337124" cy="213490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>
              <a:stCxn id="201" idx="5"/>
              <a:endCxn id="211" idx="1"/>
            </p:cNvCxnSpPr>
            <p:nvPr/>
          </p:nvCxnSpPr>
          <p:spPr bwMode="auto">
            <a:xfrm>
              <a:off x="5461119" y="2001625"/>
              <a:ext cx="431224" cy="324587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>
              <a:stCxn id="208" idx="2"/>
              <a:endCxn id="214" idx="6"/>
            </p:cNvCxnSpPr>
            <p:nvPr/>
          </p:nvCxnSpPr>
          <p:spPr bwMode="auto">
            <a:xfrm flipH="1" flipV="1">
              <a:off x="4145774" y="6087203"/>
              <a:ext cx="1036787" cy="13304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Straight Connector 257"/>
            <p:cNvCxnSpPr>
              <a:stCxn id="208" idx="1"/>
              <a:endCxn id="149" idx="5"/>
            </p:cNvCxnSpPr>
            <p:nvPr/>
          </p:nvCxnSpPr>
          <p:spPr bwMode="auto">
            <a:xfrm flipH="1" flipV="1">
              <a:off x="3288716" y="4229476"/>
              <a:ext cx="1910722" cy="195003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0" name="Straight Connector 259"/>
            <p:cNvCxnSpPr>
              <a:stCxn id="149" idx="7"/>
              <a:endCxn id="201" idx="3"/>
            </p:cNvCxnSpPr>
            <p:nvPr/>
          </p:nvCxnSpPr>
          <p:spPr bwMode="auto">
            <a:xfrm flipV="1">
              <a:off x="3288716" y="2001625"/>
              <a:ext cx="2090914" cy="214636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2" name="Straight Connector 261"/>
            <p:cNvCxnSpPr>
              <a:stCxn id="149" idx="0"/>
              <a:endCxn id="155" idx="4"/>
            </p:cNvCxnSpPr>
            <p:nvPr/>
          </p:nvCxnSpPr>
          <p:spPr bwMode="auto">
            <a:xfrm flipV="1">
              <a:off x="3247972" y="3129469"/>
              <a:ext cx="266503" cy="100164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/>
            <p:cNvCxnSpPr>
              <a:stCxn id="149" idx="4"/>
              <a:endCxn id="216" idx="0"/>
            </p:cNvCxnSpPr>
            <p:nvPr/>
          </p:nvCxnSpPr>
          <p:spPr bwMode="auto">
            <a:xfrm>
              <a:off x="3247972" y="4246353"/>
              <a:ext cx="168512" cy="137644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7" name="Straight Connector 266"/>
            <p:cNvCxnSpPr>
              <a:stCxn id="216" idx="5"/>
              <a:endCxn id="214" idx="1"/>
            </p:cNvCxnSpPr>
            <p:nvPr/>
          </p:nvCxnSpPr>
          <p:spPr bwMode="auto">
            <a:xfrm>
              <a:off x="3457228" y="5721163"/>
              <a:ext cx="590180" cy="32529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9" name="Straight Connector 268"/>
            <p:cNvCxnSpPr>
              <a:stCxn id="218" idx="2"/>
              <a:endCxn id="155" idx="6"/>
            </p:cNvCxnSpPr>
            <p:nvPr/>
          </p:nvCxnSpPr>
          <p:spPr bwMode="auto">
            <a:xfrm flipH="1" flipV="1">
              <a:off x="3572096" y="3071848"/>
              <a:ext cx="2678192" cy="88692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4" name="Straight Connector 273"/>
            <p:cNvCxnSpPr>
              <a:stCxn id="216" idx="7"/>
              <a:endCxn id="218" idx="3"/>
            </p:cNvCxnSpPr>
            <p:nvPr/>
          </p:nvCxnSpPr>
          <p:spPr bwMode="auto">
            <a:xfrm flipV="1">
              <a:off x="3457228" y="3999512"/>
              <a:ext cx="2809937" cy="164016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8" name="Straight Connector 277"/>
            <p:cNvCxnSpPr>
              <a:stCxn id="208" idx="7"/>
              <a:endCxn id="218" idx="4"/>
            </p:cNvCxnSpPr>
            <p:nvPr/>
          </p:nvCxnSpPr>
          <p:spPr bwMode="auto">
            <a:xfrm flipV="1">
              <a:off x="5280927" y="4016389"/>
              <a:ext cx="1026983" cy="216311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30" name="sh-distances"/>
          <p:cNvGrpSpPr/>
          <p:nvPr/>
        </p:nvGrpSpPr>
        <p:grpSpPr>
          <a:xfrm>
            <a:off x="9196020" y="1916611"/>
            <a:ext cx="1729692" cy="4361261"/>
            <a:chOff x="9196020" y="1916611"/>
            <a:chExt cx="1729692" cy="4361261"/>
          </a:xfrm>
        </p:grpSpPr>
        <p:cxnSp>
          <p:nvCxnSpPr>
            <p:cNvPr id="283" name="Straight Connector 282"/>
            <p:cNvCxnSpPr>
              <a:stCxn id="235" idx="4"/>
              <a:endCxn id="242" idx="0"/>
            </p:cNvCxnSpPr>
            <p:nvPr/>
          </p:nvCxnSpPr>
          <p:spPr bwMode="auto">
            <a:xfrm>
              <a:off x="10591941" y="2099215"/>
              <a:ext cx="333771" cy="313140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5" name="Straight Connector 284"/>
            <p:cNvCxnSpPr>
              <a:stCxn id="235" idx="4"/>
              <a:endCxn id="241" idx="0"/>
            </p:cNvCxnSpPr>
            <p:nvPr/>
          </p:nvCxnSpPr>
          <p:spPr bwMode="auto">
            <a:xfrm>
              <a:off x="10591941" y="2099215"/>
              <a:ext cx="59228" cy="361540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7" name="Straight Connector 286"/>
            <p:cNvCxnSpPr>
              <a:stCxn id="235" idx="4"/>
              <a:endCxn id="239" idx="0"/>
            </p:cNvCxnSpPr>
            <p:nvPr/>
          </p:nvCxnSpPr>
          <p:spPr bwMode="auto">
            <a:xfrm flipH="1">
              <a:off x="10232807" y="2099215"/>
              <a:ext cx="359134" cy="406341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9" name="Straight Connector 288"/>
            <p:cNvCxnSpPr>
              <a:stCxn id="235" idx="4"/>
              <a:endCxn id="243" idx="0"/>
            </p:cNvCxnSpPr>
            <p:nvPr/>
          </p:nvCxnSpPr>
          <p:spPr bwMode="auto">
            <a:xfrm flipH="1">
              <a:off x="9653709" y="2099215"/>
              <a:ext cx="938232" cy="417865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1" name="Straight Connector 290"/>
            <p:cNvCxnSpPr>
              <a:stCxn id="234" idx="4"/>
              <a:endCxn id="242" idx="0"/>
            </p:cNvCxnSpPr>
            <p:nvPr/>
          </p:nvCxnSpPr>
          <p:spPr bwMode="auto">
            <a:xfrm>
              <a:off x="10412999" y="2018502"/>
              <a:ext cx="512713" cy="321212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Straight Connector 293"/>
            <p:cNvCxnSpPr>
              <a:stCxn id="234" idx="4"/>
              <a:endCxn id="241" idx="0"/>
            </p:cNvCxnSpPr>
            <p:nvPr/>
          </p:nvCxnSpPr>
          <p:spPr bwMode="auto">
            <a:xfrm>
              <a:off x="10412999" y="2018502"/>
              <a:ext cx="238170" cy="369611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7" name="Straight Connector 296"/>
            <p:cNvCxnSpPr>
              <a:stCxn id="234" idx="4"/>
              <a:endCxn id="239" idx="0"/>
            </p:cNvCxnSpPr>
            <p:nvPr/>
          </p:nvCxnSpPr>
          <p:spPr bwMode="auto">
            <a:xfrm flipH="1">
              <a:off x="10232807" y="2018502"/>
              <a:ext cx="180192" cy="414412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9" name="Straight Connector 298"/>
            <p:cNvCxnSpPr>
              <a:stCxn id="234" idx="4"/>
              <a:endCxn id="243" idx="0"/>
            </p:cNvCxnSpPr>
            <p:nvPr/>
          </p:nvCxnSpPr>
          <p:spPr bwMode="auto">
            <a:xfrm flipH="1">
              <a:off x="9653709" y="2018502"/>
              <a:ext cx="759290" cy="425937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1" name="Straight Connector 300"/>
            <p:cNvCxnSpPr>
              <a:stCxn id="233" idx="4"/>
              <a:endCxn id="242" idx="0"/>
            </p:cNvCxnSpPr>
            <p:nvPr/>
          </p:nvCxnSpPr>
          <p:spPr bwMode="auto">
            <a:xfrm>
              <a:off x="9963006" y="1916611"/>
              <a:ext cx="962706" cy="331401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4" name="Straight Connector 303"/>
            <p:cNvCxnSpPr>
              <a:stCxn id="233" idx="4"/>
              <a:endCxn id="241" idx="0"/>
            </p:cNvCxnSpPr>
            <p:nvPr/>
          </p:nvCxnSpPr>
          <p:spPr bwMode="auto">
            <a:xfrm>
              <a:off x="9963006" y="1916611"/>
              <a:ext cx="688163" cy="379800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7" name="Straight Connector 306"/>
            <p:cNvCxnSpPr>
              <a:stCxn id="233" idx="4"/>
              <a:endCxn id="239" idx="0"/>
            </p:cNvCxnSpPr>
            <p:nvPr/>
          </p:nvCxnSpPr>
          <p:spPr bwMode="auto">
            <a:xfrm>
              <a:off x="9963006" y="1916611"/>
              <a:ext cx="269801" cy="424601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9" name="Straight Connector 308"/>
            <p:cNvCxnSpPr>
              <a:stCxn id="233" idx="4"/>
              <a:endCxn id="243" idx="0"/>
            </p:cNvCxnSpPr>
            <p:nvPr/>
          </p:nvCxnSpPr>
          <p:spPr bwMode="auto">
            <a:xfrm flipH="1">
              <a:off x="9653709" y="1916611"/>
              <a:ext cx="309297" cy="43612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1" name="Straight Connector 310"/>
            <p:cNvCxnSpPr>
              <a:stCxn id="232" idx="4"/>
              <a:endCxn id="242" idx="0"/>
            </p:cNvCxnSpPr>
            <p:nvPr/>
          </p:nvCxnSpPr>
          <p:spPr bwMode="auto">
            <a:xfrm>
              <a:off x="9538466" y="1916612"/>
              <a:ext cx="1387246" cy="331401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3" name="Straight Connector 312"/>
            <p:cNvCxnSpPr>
              <a:stCxn id="232" idx="4"/>
              <a:endCxn id="241" idx="0"/>
            </p:cNvCxnSpPr>
            <p:nvPr/>
          </p:nvCxnSpPr>
          <p:spPr bwMode="auto">
            <a:xfrm>
              <a:off x="9538466" y="1916612"/>
              <a:ext cx="1112703" cy="379800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7" name="Straight Connector 316"/>
            <p:cNvCxnSpPr>
              <a:stCxn id="232" idx="4"/>
              <a:endCxn id="239" idx="0"/>
            </p:cNvCxnSpPr>
            <p:nvPr/>
          </p:nvCxnSpPr>
          <p:spPr bwMode="auto">
            <a:xfrm>
              <a:off x="9538466" y="1916612"/>
              <a:ext cx="694341" cy="424601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9" name="Straight Connector 318"/>
            <p:cNvCxnSpPr>
              <a:stCxn id="232" idx="4"/>
              <a:endCxn id="243" idx="0"/>
            </p:cNvCxnSpPr>
            <p:nvPr/>
          </p:nvCxnSpPr>
          <p:spPr bwMode="auto">
            <a:xfrm>
              <a:off x="9538466" y="1916612"/>
              <a:ext cx="115243" cy="436126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>
              <a:stCxn id="254" idx="4"/>
              <a:endCxn id="242" idx="0"/>
            </p:cNvCxnSpPr>
            <p:nvPr/>
          </p:nvCxnSpPr>
          <p:spPr bwMode="auto">
            <a:xfrm>
              <a:off x="9196020" y="2095412"/>
              <a:ext cx="1729692" cy="313521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4" name="Straight Connector 323"/>
            <p:cNvCxnSpPr>
              <a:stCxn id="254" idx="4"/>
              <a:endCxn id="241" idx="0"/>
            </p:cNvCxnSpPr>
            <p:nvPr/>
          </p:nvCxnSpPr>
          <p:spPr bwMode="auto">
            <a:xfrm>
              <a:off x="9196020" y="2095412"/>
              <a:ext cx="1455149" cy="361920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6" name="Straight Connector 325"/>
            <p:cNvCxnSpPr>
              <a:stCxn id="254" idx="4"/>
              <a:endCxn id="239" idx="0"/>
            </p:cNvCxnSpPr>
            <p:nvPr/>
          </p:nvCxnSpPr>
          <p:spPr bwMode="auto">
            <a:xfrm>
              <a:off x="9196020" y="2095412"/>
              <a:ext cx="1036787" cy="406721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8" name="Straight Connector 327"/>
            <p:cNvCxnSpPr>
              <a:stCxn id="254" idx="4"/>
              <a:endCxn id="243" idx="0"/>
            </p:cNvCxnSpPr>
            <p:nvPr/>
          </p:nvCxnSpPr>
          <p:spPr bwMode="auto">
            <a:xfrm>
              <a:off x="9196020" y="2095412"/>
              <a:ext cx="457689" cy="418246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32" name="h-longest-distance-12"/>
          <p:cNvCxnSpPr>
            <a:stCxn id="216" idx="7"/>
            <a:endCxn id="203" idx="3"/>
          </p:cNvCxnSpPr>
          <p:nvPr/>
        </p:nvCxnSpPr>
        <p:spPr bwMode="auto">
          <a:xfrm flipV="1">
            <a:off x="3457228" y="2082338"/>
            <a:ext cx="2101344" cy="35573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7" name="sh-longest-distance"/>
          <p:cNvCxnSpPr>
            <a:stCxn id="232" idx="4"/>
          </p:cNvCxnSpPr>
          <p:nvPr/>
        </p:nvCxnSpPr>
        <p:spPr bwMode="auto">
          <a:xfrm>
            <a:off x="9538466" y="1916612"/>
            <a:ext cx="115243" cy="43601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74" name="h-local-fp"/>
          <p:cNvGrpSpPr/>
          <p:nvPr/>
        </p:nvGrpSpPr>
        <p:grpSpPr>
          <a:xfrm>
            <a:off x="3795430" y="1916611"/>
            <a:ext cx="2370085" cy="4378138"/>
            <a:chOff x="3795430" y="1916611"/>
            <a:chExt cx="2370085" cy="4378138"/>
          </a:xfrm>
        </p:grpSpPr>
        <p:cxnSp>
          <p:nvCxnSpPr>
            <p:cNvPr id="341" name="Straight Connector 340"/>
            <p:cNvCxnSpPr>
              <a:stCxn id="212" idx="1"/>
              <a:endCxn id="223" idx="4"/>
            </p:cNvCxnSpPr>
            <p:nvPr/>
          </p:nvCxnSpPr>
          <p:spPr bwMode="auto">
            <a:xfrm flipH="1" flipV="1">
              <a:off x="4203396" y="2095412"/>
              <a:ext cx="416944" cy="419933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3" name="Straight Connector 342"/>
            <p:cNvCxnSpPr>
              <a:stCxn id="214" idx="7"/>
              <a:endCxn id="159" idx="4"/>
            </p:cNvCxnSpPr>
            <p:nvPr/>
          </p:nvCxnSpPr>
          <p:spPr bwMode="auto">
            <a:xfrm flipV="1">
              <a:off x="4128897" y="1916611"/>
              <a:ext cx="841485" cy="412984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5" name="Straight Connector 344"/>
            <p:cNvCxnSpPr>
              <a:stCxn id="213" idx="0"/>
              <a:endCxn id="203" idx="4"/>
            </p:cNvCxnSpPr>
            <p:nvPr/>
          </p:nvCxnSpPr>
          <p:spPr bwMode="auto">
            <a:xfrm flipV="1">
              <a:off x="4313914" y="2099215"/>
              <a:ext cx="1285403" cy="407289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9" name="Straight Connector 348"/>
            <p:cNvCxnSpPr>
              <a:stCxn id="157" idx="4"/>
              <a:endCxn id="214" idx="0"/>
            </p:cNvCxnSpPr>
            <p:nvPr/>
          </p:nvCxnSpPr>
          <p:spPr bwMode="auto">
            <a:xfrm flipH="1">
              <a:off x="4088153" y="1916612"/>
              <a:ext cx="457689" cy="411296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2" name="Straight Connector 351"/>
            <p:cNvCxnSpPr>
              <a:stCxn id="212" idx="1"/>
              <a:endCxn id="201" idx="4"/>
            </p:cNvCxnSpPr>
            <p:nvPr/>
          </p:nvCxnSpPr>
          <p:spPr bwMode="auto">
            <a:xfrm flipV="1">
              <a:off x="4620340" y="2018502"/>
              <a:ext cx="800035" cy="427624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4" name="Straight Connector 353"/>
            <p:cNvCxnSpPr>
              <a:stCxn id="208" idx="0"/>
              <a:endCxn id="159" idx="4"/>
            </p:cNvCxnSpPr>
            <p:nvPr/>
          </p:nvCxnSpPr>
          <p:spPr bwMode="auto">
            <a:xfrm flipH="1" flipV="1">
              <a:off x="4970382" y="1916611"/>
              <a:ext cx="269801" cy="424601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6" name="Straight Connector 355"/>
            <p:cNvCxnSpPr>
              <a:stCxn id="213" idx="0"/>
              <a:endCxn id="201" idx="4"/>
            </p:cNvCxnSpPr>
            <p:nvPr/>
          </p:nvCxnSpPr>
          <p:spPr bwMode="auto">
            <a:xfrm flipV="1">
              <a:off x="4313914" y="2018502"/>
              <a:ext cx="1106461" cy="415360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8" name="Straight Connector 357"/>
            <p:cNvCxnSpPr>
              <a:stCxn id="208" idx="0"/>
              <a:endCxn id="157" idx="4"/>
            </p:cNvCxnSpPr>
            <p:nvPr/>
          </p:nvCxnSpPr>
          <p:spPr bwMode="auto">
            <a:xfrm flipH="1" flipV="1">
              <a:off x="4545842" y="1916612"/>
              <a:ext cx="694341" cy="424601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0" name="Straight Connector 359"/>
            <p:cNvCxnSpPr>
              <a:stCxn id="159" idx="4"/>
              <a:endCxn id="212" idx="0"/>
            </p:cNvCxnSpPr>
            <p:nvPr/>
          </p:nvCxnSpPr>
          <p:spPr bwMode="auto">
            <a:xfrm flipH="1">
              <a:off x="4661085" y="1916611"/>
              <a:ext cx="309297" cy="43612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2" name="Straight Connector 361"/>
            <p:cNvCxnSpPr>
              <a:stCxn id="212" idx="0"/>
              <a:endCxn id="204" idx="3"/>
            </p:cNvCxnSpPr>
            <p:nvPr/>
          </p:nvCxnSpPr>
          <p:spPr bwMode="auto">
            <a:xfrm flipV="1">
              <a:off x="4661085" y="2386971"/>
              <a:ext cx="1389000" cy="38909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6" name="Straight Connector 365"/>
            <p:cNvCxnSpPr>
              <a:stCxn id="157" idx="4"/>
              <a:endCxn id="212" idx="0"/>
            </p:cNvCxnSpPr>
            <p:nvPr/>
          </p:nvCxnSpPr>
          <p:spPr bwMode="auto">
            <a:xfrm>
              <a:off x="4545842" y="1916612"/>
              <a:ext cx="115243" cy="436126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8" name="Straight Connector 367"/>
            <p:cNvCxnSpPr>
              <a:stCxn id="159" idx="4"/>
              <a:endCxn id="213" idx="0"/>
            </p:cNvCxnSpPr>
            <p:nvPr/>
          </p:nvCxnSpPr>
          <p:spPr bwMode="auto">
            <a:xfrm flipH="1">
              <a:off x="4313914" y="1916611"/>
              <a:ext cx="656468" cy="425549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0" name="Straight Connector 369"/>
            <p:cNvCxnSpPr>
              <a:stCxn id="215" idx="7"/>
              <a:endCxn id="206" idx="3"/>
            </p:cNvCxnSpPr>
            <p:nvPr/>
          </p:nvCxnSpPr>
          <p:spPr bwMode="auto">
            <a:xfrm flipV="1">
              <a:off x="3795430" y="2720483"/>
              <a:ext cx="2370085" cy="313931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2" name="Straight Connector 371"/>
            <p:cNvCxnSpPr>
              <a:stCxn id="157" idx="4"/>
              <a:endCxn id="213" idx="0"/>
            </p:cNvCxnSpPr>
            <p:nvPr/>
          </p:nvCxnSpPr>
          <p:spPr bwMode="auto">
            <a:xfrm flipH="1">
              <a:off x="4313914" y="1916612"/>
              <a:ext cx="231928" cy="42554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80" name="prune-other"/>
          <p:cNvGrpSpPr/>
          <p:nvPr/>
        </p:nvGrpSpPr>
        <p:grpSpPr>
          <a:xfrm>
            <a:off x="7821869" y="1673318"/>
            <a:ext cx="3536525" cy="4655840"/>
            <a:chOff x="7821869" y="1673318"/>
            <a:chExt cx="3536525" cy="4655840"/>
          </a:xfrm>
        </p:grpSpPr>
        <p:sp>
          <p:nvSpPr>
            <p:cNvPr id="375" name="prune-2"/>
            <p:cNvSpPr/>
            <p:nvPr/>
          </p:nvSpPr>
          <p:spPr bwMode="auto">
            <a:xfrm>
              <a:off x="7898478" y="2738996"/>
              <a:ext cx="987910" cy="2102155"/>
            </a:xfrm>
            <a:prstGeom prst="mathMultiply">
              <a:avLst/>
            </a:prstGeom>
            <a:solidFill>
              <a:srgbClr val="F8BD28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76" name="prune-2"/>
            <p:cNvSpPr/>
            <p:nvPr/>
          </p:nvSpPr>
          <p:spPr bwMode="auto">
            <a:xfrm>
              <a:off x="9004907" y="5243880"/>
              <a:ext cx="987910" cy="1085278"/>
            </a:xfrm>
            <a:prstGeom prst="mathMultiply">
              <a:avLst/>
            </a:prstGeom>
            <a:solidFill>
              <a:srgbClr val="F8BD28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77" name="prune-2"/>
            <p:cNvSpPr/>
            <p:nvPr/>
          </p:nvSpPr>
          <p:spPr bwMode="auto">
            <a:xfrm>
              <a:off x="10370484" y="1711604"/>
              <a:ext cx="987910" cy="1085278"/>
            </a:xfrm>
            <a:prstGeom prst="mathMultiply">
              <a:avLst/>
            </a:prstGeom>
            <a:solidFill>
              <a:srgbClr val="F8BD28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78" name="prune-2"/>
            <p:cNvSpPr/>
            <p:nvPr/>
          </p:nvSpPr>
          <p:spPr bwMode="auto">
            <a:xfrm>
              <a:off x="8611907" y="1673318"/>
              <a:ext cx="987910" cy="1085278"/>
            </a:xfrm>
            <a:prstGeom prst="mathMultiply">
              <a:avLst/>
            </a:prstGeom>
            <a:solidFill>
              <a:srgbClr val="F8BD28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79" name="prune-2"/>
            <p:cNvSpPr/>
            <p:nvPr/>
          </p:nvSpPr>
          <p:spPr bwMode="auto">
            <a:xfrm>
              <a:off x="7821869" y="4733475"/>
              <a:ext cx="987910" cy="1085278"/>
            </a:xfrm>
            <a:prstGeom prst="mathMultiply">
              <a:avLst/>
            </a:prstGeom>
            <a:solidFill>
              <a:srgbClr val="F8BD28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400" name="sh-local-fp"/>
          <p:cNvGrpSpPr/>
          <p:nvPr/>
        </p:nvGrpSpPr>
        <p:grpSpPr>
          <a:xfrm>
            <a:off x="8200990" y="1899735"/>
            <a:ext cx="2882464" cy="4279771"/>
            <a:chOff x="8200990" y="1899735"/>
            <a:chExt cx="2882464" cy="4279771"/>
          </a:xfrm>
        </p:grpSpPr>
        <p:cxnSp>
          <p:nvCxnSpPr>
            <p:cNvPr id="385" name="Straight Connector 384"/>
            <p:cNvCxnSpPr>
              <a:stCxn id="244" idx="0"/>
            </p:cNvCxnSpPr>
            <p:nvPr/>
          </p:nvCxnSpPr>
          <p:spPr bwMode="auto">
            <a:xfrm flipV="1">
              <a:off x="9306538" y="1915466"/>
              <a:ext cx="651726" cy="425664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9" name="Straight Connector 388"/>
            <p:cNvCxnSpPr>
              <a:stCxn id="226" idx="0"/>
              <a:endCxn id="236" idx="3"/>
            </p:cNvCxnSpPr>
            <p:nvPr/>
          </p:nvCxnSpPr>
          <p:spPr bwMode="auto">
            <a:xfrm flipV="1">
              <a:off x="8200990" y="2386971"/>
              <a:ext cx="2841719" cy="271944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2" name="Straight Connector 391"/>
            <p:cNvCxnSpPr>
              <a:stCxn id="253" idx="4"/>
              <a:endCxn id="239" idx="1"/>
            </p:cNvCxnSpPr>
            <p:nvPr/>
          </p:nvCxnSpPr>
          <p:spPr bwMode="auto">
            <a:xfrm>
              <a:off x="8862553" y="2403848"/>
              <a:ext cx="1329509" cy="377565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4" name="Straight Connector 393"/>
            <p:cNvCxnSpPr>
              <a:stCxn id="244" idx="0"/>
              <a:endCxn id="236" idx="4"/>
            </p:cNvCxnSpPr>
            <p:nvPr/>
          </p:nvCxnSpPr>
          <p:spPr bwMode="auto">
            <a:xfrm flipV="1">
              <a:off x="9306538" y="2403848"/>
              <a:ext cx="1776916" cy="37682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6" name="Straight Connector 395"/>
            <p:cNvCxnSpPr>
              <a:stCxn id="240" idx="1"/>
              <a:endCxn id="232" idx="5"/>
            </p:cNvCxnSpPr>
            <p:nvPr/>
          </p:nvCxnSpPr>
          <p:spPr bwMode="auto">
            <a:xfrm flipH="1" flipV="1">
              <a:off x="9579210" y="1899735"/>
              <a:ext cx="1460615" cy="299400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9" name="Straight Connector 398"/>
            <p:cNvCxnSpPr>
              <a:stCxn id="240" idx="1"/>
              <a:endCxn id="253" idx="5"/>
            </p:cNvCxnSpPr>
            <p:nvPr/>
          </p:nvCxnSpPr>
          <p:spPr bwMode="auto">
            <a:xfrm flipH="1" flipV="1">
              <a:off x="8903297" y="2386971"/>
              <a:ext cx="2136528" cy="250677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02" name="h-global-fp"/>
          <p:cNvCxnSpPr>
            <a:stCxn id="13" idx="4"/>
            <a:endCxn id="24" idx="0"/>
          </p:cNvCxnSpPr>
          <p:nvPr/>
        </p:nvCxnSpPr>
        <p:spPr bwMode="auto">
          <a:xfrm>
            <a:off x="4545261" y="1915467"/>
            <a:ext cx="115243" cy="43612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6162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3.125E-6 0.06598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.06598 L 3.125E-6 0.12686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.12686 L 3.125E-6 0.19977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1" grpId="1" animBg="1"/>
      <p:bldP spid="141" grpId="2" animBg="1"/>
      <p:bldP spid="73" grpId="0" animBg="1"/>
      <p:bldP spid="73" grpId="1" animBg="1"/>
      <p:bldP spid="71" grpId="0" animBg="1"/>
      <p:bldP spid="71" grpId="1" animBg="1"/>
      <p:bldP spid="70" grpId="0" animBg="1"/>
      <p:bldP spid="70" grpId="1" animBg="1"/>
      <p:bldP spid="68" grpId="0" animBg="1"/>
      <p:bldP spid="68" grpId="1" animBg="1"/>
      <p:bldP spid="66" grpId="0" animBg="1"/>
      <p:bldP spid="66" grpId="1" animBg="1"/>
      <p:bldP spid="64" grpId="0" animBg="1"/>
      <p:bldP spid="64" grpId="1" animBg="1"/>
      <p:bldP spid="58" grpId="0" animBg="1"/>
      <p:bldP spid="5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37029" y="1378634"/>
            <a:ext cx="10963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Find the pair of points that have the shortest Euclidean distance</a:t>
            </a:r>
            <a:endParaRPr lang="en-US" sz="3200" dirty="0"/>
          </a:p>
        </p:txBody>
      </p:sp>
      <p:sp>
        <p:nvSpPr>
          <p:cNvPr id="69" name="Text Placeholder 17"/>
          <p:cNvSpPr txBox="1">
            <a:spLocks/>
          </p:cNvSpPr>
          <p:nvPr/>
        </p:nvSpPr>
        <p:spPr bwMode="auto">
          <a:xfrm>
            <a:off x="839788" y="1915899"/>
            <a:ext cx="5157787" cy="58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30000"/>
              <a:buFont typeface="Arial" pitchFamily="34" charset="0"/>
              <a:buChar char="■"/>
              <a:defRPr sz="2400" b="1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q"/>
              <a:defRPr sz="2000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2pPr>
            <a:lvl3pPr marL="129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Ø"/>
              <a:defRPr sz="2000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50000"/>
              <a:buFont typeface="Courier New" pitchFamily="49" charset="0"/>
              <a:buChar char="o"/>
              <a:defRPr sz="2000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5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Input</a:t>
            </a:r>
            <a:endParaRPr lang="en-US" kern="0" dirty="0"/>
          </a:p>
        </p:txBody>
      </p:sp>
      <p:sp>
        <p:nvSpPr>
          <p:cNvPr id="70" name="Text Placeholder 18"/>
          <p:cNvSpPr txBox="1">
            <a:spLocks/>
          </p:cNvSpPr>
          <p:nvPr/>
        </p:nvSpPr>
        <p:spPr>
          <a:xfrm>
            <a:off x="6172200" y="1915899"/>
            <a:ext cx="5183188" cy="589175"/>
          </a:xfrm>
          <a:prstGeom prst="rect">
            <a:avLst/>
          </a:prstGeom>
        </p:spPr>
        <p:txBody>
          <a:bodyPr/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AutoNum type="arabicPeriod"/>
              <a:defRPr sz="2400" b="1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1pPr>
            <a:lvl2pPr marL="83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AutoNum type="circleNumDbPlain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2pPr>
            <a:lvl3pPr marL="129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Output</a:t>
            </a:r>
            <a:endParaRPr lang="en-US" kern="0" dirty="0"/>
          </a:p>
        </p:txBody>
      </p:sp>
      <p:grpSp>
        <p:nvGrpSpPr>
          <p:cNvPr id="167" name="sh-input-points"/>
          <p:cNvGrpSpPr/>
          <p:nvPr/>
        </p:nvGrpSpPr>
        <p:grpSpPr>
          <a:xfrm>
            <a:off x="1298677" y="2526734"/>
            <a:ext cx="3267067" cy="3535561"/>
            <a:chOff x="6500027" y="1971674"/>
            <a:chExt cx="3267067" cy="3535561"/>
          </a:xfrm>
        </p:grpSpPr>
        <p:sp>
          <p:nvSpPr>
            <p:cNvPr id="168" name="Oval 167"/>
            <p:cNvSpPr/>
            <p:nvPr/>
          </p:nvSpPr>
          <p:spPr bwMode="auto">
            <a:xfrm>
              <a:off x="9128943" y="2305268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8443135" y="1971674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7284789" y="2257643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6738157" y="2352893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6500027" y="2979273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7333461" y="2605521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7797584" y="2305484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9671844" y="2781306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8149606" y="3787982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8764571" y="2919542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8" name="Oval 177"/>
            <p:cNvSpPr/>
            <p:nvPr/>
          </p:nvSpPr>
          <p:spPr bwMode="auto">
            <a:xfrm>
              <a:off x="7823118" y="3008186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9" name="Oval 178"/>
            <p:cNvSpPr/>
            <p:nvPr/>
          </p:nvSpPr>
          <p:spPr bwMode="auto">
            <a:xfrm>
              <a:off x="8310729" y="360384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0" name="Oval 179"/>
            <p:cNvSpPr/>
            <p:nvPr/>
          </p:nvSpPr>
          <p:spPr bwMode="auto">
            <a:xfrm>
              <a:off x="8902700" y="3462871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1" name="Oval 180"/>
            <p:cNvSpPr/>
            <p:nvPr/>
          </p:nvSpPr>
          <p:spPr bwMode="auto">
            <a:xfrm>
              <a:off x="9582432" y="3880991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9486910" y="4730443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3" name="Oval 182"/>
            <p:cNvSpPr/>
            <p:nvPr/>
          </p:nvSpPr>
          <p:spPr bwMode="auto">
            <a:xfrm>
              <a:off x="8807450" y="428404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7738050" y="427475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5" name="Oval 184"/>
            <p:cNvSpPr/>
            <p:nvPr/>
          </p:nvSpPr>
          <p:spPr bwMode="auto">
            <a:xfrm>
              <a:off x="7602447" y="3630677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6" name="Oval 185"/>
            <p:cNvSpPr/>
            <p:nvPr/>
          </p:nvSpPr>
          <p:spPr bwMode="auto">
            <a:xfrm>
              <a:off x="6963551" y="291105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7" name="Oval 186"/>
            <p:cNvSpPr/>
            <p:nvPr/>
          </p:nvSpPr>
          <p:spPr bwMode="auto">
            <a:xfrm>
              <a:off x="7085021" y="3364441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8" name="Oval 187"/>
            <p:cNvSpPr/>
            <p:nvPr/>
          </p:nvSpPr>
          <p:spPr bwMode="auto">
            <a:xfrm>
              <a:off x="7019416" y="4231657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9" name="Oval 188"/>
            <p:cNvSpPr/>
            <p:nvPr/>
          </p:nvSpPr>
          <p:spPr bwMode="auto">
            <a:xfrm>
              <a:off x="6521396" y="401657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90" name="Oval 189"/>
            <p:cNvSpPr/>
            <p:nvPr/>
          </p:nvSpPr>
          <p:spPr bwMode="auto">
            <a:xfrm>
              <a:off x="6781019" y="477857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91" name="Oval 190"/>
            <p:cNvSpPr/>
            <p:nvPr/>
          </p:nvSpPr>
          <p:spPr bwMode="auto">
            <a:xfrm>
              <a:off x="6614329" y="5402460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92" name="Oval 191"/>
            <p:cNvSpPr/>
            <p:nvPr/>
          </p:nvSpPr>
          <p:spPr bwMode="auto">
            <a:xfrm>
              <a:off x="7166762" y="5083370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93" name="Oval 192"/>
            <p:cNvSpPr/>
            <p:nvPr/>
          </p:nvSpPr>
          <p:spPr bwMode="auto">
            <a:xfrm>
              <a:off x="7309651" y="452660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>
              <a:off x="8371689" y="4692852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95" name="Oval 194"/>
            <p:cNvSpPr/>
            <p:nvPr/>
          </p:nvSpPr>
          <p:spPr bwMode="auto">
            <a:xfrm>
              <a:off x="9243235" y="4526604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96" name="Oval 195"/>
            <p:cNvSpPr/>
            <p:nvPr/>
          </p:nvSpPr>
          <p:spPr bwMode="auto">
            <a:xfrm>
              <a:off x="9081318" y="5059554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97" name="Oval 196"/>
            <p:cNvSpPr/>
            <p:nvPr/>
          </p:nvSpPr>
          <p:spPr bwMode="auto">
            <a:xfrm>
              <a:off x="7749959" y="5073849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98" name="Oval 197"/>
            <p:cNvSpPr/>
            <p:nvPr/>
          </p:nvSpPr>
          <p:spPr bwMode="auto">
            <a:xfrm>
              <a:off x="9668732" y="514977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199" name="sh-input-points"/>
          <p:cNvGrpSpPr/>
          <p:nvPr/>
        </p:nvGrpSpPr>
        <p:grpSpPr>
          <a:xfrm>
            <a:off x="6791333" y="2526734"/>
            <a:ext cx="3267067" cy="3535561"/>
            <a:chOff x="6500027" y="1971674"/>
            <a:chExt cx="3267067" cy="3535561"/>
          </a:xfrm>
          <a:solidFill>
            <a:srgbClr val="7A0019">
              <a:alpha val="30196"/>
            </a:srgbClr>
          </a:solidFill>
        </p:grpSpPr>
        <p:sp>
          <p:nvSpPr>
            <p:cNvPr id="200" name="Oval 199"/>
            <p:cNvSpPr/>
            <p:nvPr/>
          </p:nvSpPr>
          <p:spPr bwMode="auto">
            <a:xfrm>
              <a:off x="9128943" y="2305268"/>
              <a:ext cx="95250" cy="95250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8443135" y="1971674"/>
              <a:ext cx="95250" cy="95250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7284789" y="2257643"/>
              <a:ext cx="95250" cy="95250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03" name="Oval 202"/>
            <p:cNvSpPr/>
            <p:nvPr/>
          </p:nvSpPr>
          <p:spPr bwMode="auto">
            <a:xfrm>
              <a:off x="6738157" y="2352893"/>
              <a:ext cx="95250" cy="95250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04" name="Oval 203"/>
            <p:cNvSpPr/>
            <p:nvPr/>
          </p:nvSpPr>
          <p:spPr bwMode="auto">
            <a:xfrm>
              <a:off x="6500027" y="2979273"/>
              <a:ext cx="95250" cy="95250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05" name="Oval 204"/>
            <p:cNvSpPr/>
            <p:nvPr/>
          </p:nvSpPr>
          <p:spPr bwMode="auto">
            <a:xfrm>
              <a:off x="7333461" y="2605521"/>
              <a:ext cx="95250" cy="95250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06" name="Oval 205"/>
            <p:cNvSpPr/>
            <p:nvPr/>
          </p:nvSpPr>
          <p:spPr bwMode="auto">
            <a:xfrm>
              <a:off x="7797584" y="2305484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07" name="Oval 206"/>
            <p:cNvSpPr/>
            <p:nvPr/>
          </p:nvSpPr>
          <p:spPr bwMode="auto">
            <a:xfrm>
              <a:off x="9671844" y="2781306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08" name="Oval 207"/>
            <p:cNvSpPr/>
            <p:nvPr/>
          </p:nvSpPr>
          <p:spPr bwMode="auto">
            <a:xfrm>
              <a:off x="8149606" y="3787982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8764571" y="2919542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10" name="Oval 209"/>
            <p:cNvSpPr/>
            <p:nvPr/>
          </p:nvSpPr>
          <p:spPr bwMode="auto">
            <a:xfrm>
              <a:off x="7823118" y="3008186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11" name="Oval 210"/>
            <p:cNvSpPr/>
            <p:nvPr/>
          </p:nvSpPr>
          <p:spPr bwMode="auto">
            <a:xfrm>
              <a:off x="8310729" y="360384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12" name="Oval 211"/>
            <p:cNvSpPr/>
            <p:nvPr/>
          </p:nvSpPr>
          <p:spPr bwMode="auto">
            <a:xfrm>
              <a:off x="8902700" y="3462871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13" name="Oval 212"/>
            <p:cNvSpPr/>
            <p:nvPr/>
          </p:nvSpPr>
          <p:spPr bwMode="auto">
            <a:xfrm>
              <a:off x="9582432" y="3880991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14" name="Oval 213"/>
            <p:cNvSpPr/>
            <p:nvPr/>
          </p:nvSpPr>
          <p:spPr bwMode="auto">
            <a:xfrm>
              <a:off x="9486910" y="4730443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15" name="Oval 214"/>
            <p:cNvSpPr/>
            <p:nvPr/>
          </p:nvSpPr>
          <p:spPr bwMode="auto">
            <a:xfrm>
              <a:off x="8807450" y="4284045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16" name="Oval 215"/>
            <p:cNvSpPr/>
            <p:nvPr/>
          </p:nvSpPr>
          <p:spPr bwMode="auto">
            <a:xfrm>
              <a:off x="7738050" y="4274755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17" name="Oval 216"/>
            <p:cNvSpPr/>
            <p:nvPr/>
          </p:nvSpPr>
          <p:spPr bwMode="auto">
            <a:xfrm>
              <a:off x="7602447" y="3630677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18" name="Oval 217"/>
            <p:cNvSpPr/>
            <p:nvPr/>
          </p:nvSpPr>
          <p:spPr bwMode="auto">
            <a:xfrm>
              <a:off x="6963551" y="2911055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19" name="Oval 218"/>
            <p:cNvSpPr/>
            <p:nvPr/>
          </p:nvSpPr>
          <p:spPr bwMode="auto">
            <a:xfrm>
              <a:off x="7085021" y="3364441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20" name="Oval 219"/>
            <p:cNvSpPr/>
            <p:nvPr/>
          </p:nvSpPr>
          <p:spPr bwMode="auto">
            <a:xfrm>
              <a:off x="7019416" y="4231657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21" name="Oval 220"/>
            <p:cNvSpPr/>
            <p:nvPr/>
          </p:nvSpPr>
          <p:spPr bwMode="auto">
            <a:xfrm>
              <a:off x="6521396" y="4016578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22" name="Oval 221"/>
            <p:cNvSpPr/>
            <p:nvPr/>
          </p:nvSpPr>
          <p:spPr bwMode="auto">
            <a:xfrm>
              <a:off x="6781019" y="4778575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23" name="Oval 222"/>
            <p:cNvSpPr/>
            <p:nvPr/>
          </p:nvSpPr>
          <p:spPr bwMode="auto">
            <a:xfrm>
              <a:off x="6614329" y="5402460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24" name="Oval 223"/>
            <p:cNvSpPr/>
            <p:nvPr/>
          </p:nvSpPr>
          <p:spPr bwMode="auto">
            <a:xfrm>
              <a:off x="7166762" y="5083370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25" name="Oval 224"/>
            <p:cNvSpPr/>
            <p:nvPr/>
          </p:nvSpPr>
          <p:spPr bwMode="auto">
            <a:xfrm>
              <a:off x="7309651" y="4526605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26" name="Oval 225"/>
            <p:cNvSpPr/>
            <p:nvPr/>
          </p:nvSpPr>
          <p:spPr bwMode="auto">
            <a:xfrm>
              <a:off x="8371689" y="4692852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27" name="Oval 226"/>
            <p:cNvSpPr/>
            <p:nvPr/>
          </p:nvSpPr>
          <p:spPr bwMode="auto">
            <a:xfrm>
              <a:off x="9243235" y="4526604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28" name="Oval 227"/>
            <p:cNvSpPr/>
            <p:nvPr/>
          </p:nvSpPr>
          <p:spPr bwMode="auto">
            <a:xfrm>
              <a:off x="9081318" y="5059554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29" name="Oval 228"/>
            <p:cNvSpPr/>
            <p:nvPr/>
          </p:nvSpPr>
          <p:spPr bwMode="auto">
            <a:xfrm>
              <a:off x="7749959" y="5073849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30" name="Oval 229"/>
            <p:cNvSpPr/>
            <p:nvPr/>
          </p:nvSpPr>
          <p:spPr bwMode="auto">
            <a:xfrm>
              <a:off x="9668732" y="5149778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-buffer-4"/>
          <p:cNvSpPr/>
          <p:nvPr/>
        </p:nvSpPr>
        <p:spPr bwMode="auto">
          <a:xfrm>
            <a:off x="10035535" y="4554180"/>
            <a:ext cx="1487354" cy="1487354"/>
          </a:xfrm>
          <a:prstGeom prst="rect">
            <a:avLst/>
          </a:prstGeom>
          <a:solidFill>
            <a:srgbClr val="F8BD28">
              <a:alpha val="40000"/>
            </a:srgbClr>
          </a:solidFill>
          <a:ln w="3810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65" name="sh-buffer-3"/>
          <p:cNvSpPr/>
          <p:nvPr/>
        </p:nvSpPr>
        <p:spPr bwMode="auto">
          <a:xfrm>
            <a:off x="8245674" y="4640754"/>
            <a:ext cx="1283518" cy="1283518"/>
          </a:xfrm>
          <a:prstGeom prst="rect">
            <a:avLst/>
          </a:prstGeom>
          <a:solidFill>
            <a:srgbClr val="F8BD28">
              <a:alpha val="40000"/>
            </a:srgbClr>
          </a:solidFill>
          <a:ln w="3810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63" name="sh-buffer-2"/>
          <p:cNvSpPr/>
          <p:nvPr/>
        </p:nvSpPr>
        <p:spPr bwMode="auto">
          <a:xfrm>
            <a:off x="10239423" y="2816447"/>
            <a:ext cx="1079578" cy="1079578"/>
          </a:xfrm>
          <a:prstGeom prst="rect">
            <a:avLst/>
          </a:prstGeom>
          <a:solidFill>
            <a:srgbClr val="F8BD28">
              <a:alpha val="40000"/>
            </a:srgbClr>
          </a:solidFill>
          <a:ln w="3810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64" name="sh-buffer-1"/>
          <p:cNvSpPr/>
          <p:nvPr/>
        </p:nvSpPr>
        <p:spPr bwMode="auto">
          <a:xfrm>
            <a:off x="8168937" y="2708225"/>
            <a:ext cx="1341742" cy="1341742"/>
          </a:xfrm>
          <a:prstGeom prst="rect">
            <a:avLst/>
          </a:prstGeom>
          <a:solidFill>
            <a:srgbClr val="F8BD28">
              <a:alpha val="40000"/>
            </a:srgbClr>
          </a:solidFill>
          <a:ln w="3810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Closest Pair in </a:t>
            </a:r>
            <a:r>
              <a:rPr lang="en-US" dirty="0" err="1" smtClean="0"/>
              <a:t>CG_Hadoop</a:t>
            </a:r>
            <a:endParaRPr lang="en-US" dirty="0"/>
          </a:p>
        </p:txBody>
      </p:sp>
      <p:sp>
        <p:nvSpPr>
          <p:cNvPr id="36" name="Text Placeholder 7"/>
          <p:cNvSpPr txBox="1">
            <a:spLocks/>
          </p:cNvSpPr>
          <p:nvPr/>
        </p:nvSpPr>
        <p:spPr bwMode="auto">
          <a:xfrm>
            <a:off x="2711450" y="1114425"/>
            <a:ext cx="2005818" cy="56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AutoNum type="arabicPeriod"/>
              <a:defRPr sz="2400" b="1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1pPr>
            <a:lvl2pPr marL="83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AutoNum type="circleNumDbPlain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2pPr>
            <a:lvl3pPr marL="129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err="1" smtClean="0"/>
              <a:t>Hadoop</a:t>
            </a:r>
            <a:endParaRPr lang="en-US" kern="0" dirty="0"/>
          </a:p>
        </p:txBody>
      </p:sp>
      <p:sp>
        <p:nvSpPr>
          <p:cNvPr id="37" name="Text Placeholder 7"/>
          <p:cNvSpPr txBox="1">
            <a:spLocks/>
          </p:cNvSpPr>
          <p:nvPr/>
        </p:nvSpPr>
        <p:spPr bwMode="auto">
          <a:xfrm>
            <a:off x="7610939" y="1114425"/>
            <a:ext cx="2221055" cy="56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AutoNum type="arabicPeriod"/>
              <a:defRPr sz="2400" b="1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1pPr>
            <a:lvl2pPr marL="83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AutoNum type="circleNumDbPlain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2pPr>
            <a:lvl3pPr marL="129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err="1" smtClean="0"/>
              <a:t>SpatialHadoop</a:t>
            </a:r>
            <a:endParaRPr lang="en-US" kern="0" dirty="0"/>
          </a:p>
        </p:txBody>
      </p:sp>
      <p:grpSp>
        <p:nvGrpSpPr>
          <p:cNvPr id="70" name="sh-input-points"/>
          <p:cNvGrpSpPr/>
          <p:nvPr/>
        </p:nvGrpSpPr>
        <p:grpSpPr>
          <a:xfrm>
            <a:off x="8055046" y="2526734"/>
            <a:ext cx="3267067" cy="3535561"/>
            <a:chOff x="6500027" y="1971674"/>
            <a:chExt cx="3267067" cy="3535561"/>
          </a:xfrm>
        </p:grpSpPr>
        <p:sp>
          <p:nvSpPr>
            <p:cNvPr id="71" name="Oval 70"/>
            <p:cNvSpPr/>
            <p:nvPr/>
          </p:nvSpPr>
          <p:spPr bwMode="auto">
            <a:xfrm>
              <a:off x="9128943" y="2305268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8443135" y="1971674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7284789" y="2257643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6738157" y="2352893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6500027" y="2979273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333461" y="2605521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797584" y="2305484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9671844" y="2781306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8149606" y="3787982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8764571" y="2919542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823118" y="3008186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8310729" y="360384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8902700" y="3462871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9582432" y="3880991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9486910" y="4730443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8807450" y="428404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38050" y="427475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602447" y="3630677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6963551" y="291105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085021" y="3364441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019416" y="4231657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6521396" y="401657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6781019" y="477857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6614329" y="5402460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166762" y="5083370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309651" y="452660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8371689" y="4692852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9243235" y="4526604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9081318" y="5059554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749959" y="5073849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9668732" y="514977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sp>
        <p:nvSpPr>
          <p:cNvPr id="103" name="sh-input-mbr"/>
          <p:cNvSpPr/>
          <p:nvPr/>
        </p:nvSpPr>
        <p:spPr bwMode="auto">
          <a:xfrm>
            <a:off x="7936581" y="2402006"/>
            <a:ext cx="3790826" cy="3790826"/>
          </a:xfrm>
          <a:prstGeom prst="rect">
            <a:avLst/>
          </a:prstGeom>
          <a:noFill/>
          <a:ln w="38100" cap="flat" cmpd="sng" algn="ctr">
            <a:solidFill>
              <a:srgbClr val="7A001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cxnSp>
        <p:nvCxnSpPr>
          <p:cNvPr id="105" name="sh-grid-v-separator"/>
          <p:cNvCxnSpPr>
            <a:stCxn id="103" idx="0"/>
            <a:endCxn id="103" idx="2"/>
          </p:cNvCxnSpPr>
          <p:nvPr/>
        </p:nvCxnSpPr>
        <p:spPr bwMode="auto">
          <a:xfrm>
            <a:off x="9831994" y="2402006"/>
            <a:ext cx="0" cy="379082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001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h-grid-h-separator"/>
          <p:cNvCxnSpPr>
            <a:stCxn id="103" idx="1"/>
          </p:cNvCxnSpPr>
          <p:nvPr/>
        </p:nvCxnSpPr>
        <p:spPr bwMode="auto">
          <a:xfrm>
            <a:off x="7936581" y="4297419"/>
            <a:ext cx="3775359" cy="102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001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08" name="h-input-points"/>
          <p:cNvGrpSpPr/>
          <p:nvPr/>
        </p:nvGrpSpPr>
        <p:grpSpPr>
          <a:xfrm>
            <a:off x="3300984" y="2523744"/>
            <a:ext cx="3267067" cy="3535561"/>
            <a:chOff x="6500027" y="1971674"/>
            <a:chExt cx="3267067" cy="3535561"/>
          </a:xfrm>
        </p:grpSpPr>
        <p:sp>
          <p:nvSpPr>
            <p:cNvPr id="109" name="Oval 108"/>
            <p:cNvSpPr/>
            <p:nvPr/>
          </p:nvSpPr>
          <p:spPr bwMode="auto">
            <a:xfrm>
              <a:off x="9128943" y="2305268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8443135" y="1971674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284789" y="2257643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6738157" y="2352893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6500027" y="2979273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333461" y="2605521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97584" y="2305484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9671844" y="2781306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8149606" y="3787982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8764571" y="2919542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823118" y="3008186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8310729" y="360384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8902700" y="3462871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9582432" y="3880991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9486910" y="4730443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8807450" y="428404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7738050" y="427475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7602447" y="3630677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6963551" y="291105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7085021" y="3364441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7019416" y="4231657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6521396" y="401657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6781019" y="477857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6614329" y="5402460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7166762" y="5083370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7309651" y="452660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8371689" y="4692852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9243235" y="4526604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9081318" y="5059554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7749959" y="5073849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9668732" y="514977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175" name="h-part-points-4"/>
          <p:cNvGrpSpPr/>
          <p:nvPr/>
        </p:nvGrpSpPr>
        <p:grpSpPr>
          <a:xfrm>
            <a:off x="3298927" y="2809713"/>
            <a:ext cx="2676541" cy="2906686"/>
            <a:chOff x="1298677" y="2809713"/>
            <a:chExt cx="2676541" cy="2906686"/>
          </a:xfrm>
          <a:solidFill>
            <a:srgbClr val="002060"/>
          </a:solidFill>
        </p:grpSpPr>
        <p:sp>
          <p:nvSpPr>
            <p:cNvPr id="143" name="Oval 142"/>
            <p:cNvSpPr/>
            <p:nvPr/>
          </p:nvSpPr>
          <p:spPr bwMode="auto">
            <a:xfrm>
              <a:off x="2083439" y="2809713"/>
              <a:ext cx="95250" cy="95250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1298677" y="3531343"/>
              <a:ext cx="95250" cy="95250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3606100" y="4836115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2536700" y="4826825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2401097" y="4182747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3" name="Oval 162"/>
            <p:cNvSpPr/>
            <p:nvPr/>
          </p:nvSpPr>
          <p:spPr bwMode="auto">
            <a:xfrm>
              <a:off x="1579669" y="5330645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3879968" y="5611624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174" name="h-part-points-3"/>
          <p:cNvGrpSpPr/>
          <p:nvPr/>
        </p:nvGrpSpPr>
        <p:grpSpPr>
          <a:xfrm>
            <a:off x="3413229" y="2857338"/>
            <a:ext cx="3149653" cy="3201967"/>
            <a:chOff x="1412979" y="2857338"/>
            <a:chExt cx="3149653" cy="3201967"/>
          </a:xfrm>
          <a:solidFill>
            <a:srgbClr val="0070C0"/>
          </a:solidFill>
        </p:grpSpPr>
        <p:sp>
          <p:nvSpPr>
            <p:cNvPr id="141" name="Oval 140"/>
            <p:cNvSpPr/>
            <p:nvPr/>
          </p:nvSpPr>
          <p:spPr bwMode="auto">
            <a:xfrm>
              <a:off x="3927593" y="2857338"/>
              <a:ext cx="95250" cy="95250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2132111" y="3157591"/>
              <a:ext cx="95250" cy="95250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3109379" y="4155915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3701350" y="4014941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55" name="Oval 154"/>
            <p:cNvSpPr/>
            <p:nvPr/>
          </p:nvSpPr>
          <p:spPr bwMode="auto">
            <a:xfrm>
              <a:off x="4285560" y="5282513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1818066" y="4783727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1412979" y="5954530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4467382" y="5701848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173" name="h-part-points-2"/>
          <p:cNvGrpSpPr/>
          <p:nvPr/>
        </p:nvGrpSpPr>
        <p:grpSpPr>
          <a:xfrm>
            <a:off x="3537057" y="2857554"/>
            <a:ext cx="2939525" cy="2882661"/>
            <a:chOff x="1536807" y="2857554"/>
            <a:chExt cx="2939525" cy="2882661"/>
          </a:xfrm>
          <a:solidFill>
            <a:srgbClr val="00B050"/>
          </a:solidFill>
        </p:grpSpPr>
        <p:sp>
          <p:nvSpPr>
            <p:cNvPr id="144" name="Oval 143"/>
            <p:cNvSpPr/>
            <p:nvPr/>
          </p:nvSpPr>
          <p:spPr bwMode="auto">
            <a:xfrm>
              <a:off x="1536807" y="2904963"/>
              <a:ext cx="95250" cy="95250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2596234" y="2857554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2948256" y="4340052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3563221" y="3471612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4381082" y="4433061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1883671" y="3916511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1965412" y="5635440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3170339" y="5244922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172" name="h-part-points-1"/>
          <p:cNvGrpSpPr/>
          <p:nvPr/>
        </p:nvGrpSpPr>
        <p:grpSpPr>
          <a:xfrm>
            <a:off x="3320296" y="2523744"/>
            <a:ext cx="3245698" cy="3206950"/>
            <a:chOff x="1320046" y="2523744"/>
            <a:chExt cx="3245698" cy="3206950"/>
          </a:xfrm>
          <a:solidFill>
            <a:srgbClr val="FF0000"/>
          </a:solidFill>
        </p:grpSpPr>
        <p:sp>
          <p:nvSpPr>
            <p:cNvPr id="142" name="Oval 141"/>
            <p:cNvSpPr/>
            <p:nvPr/>
          </p:nvSpPr>
          <p:spPr bwMode="auto">
            <a:xfrm>
              <a:off x="3241785" y="2523744"/>
              <a:ext cx="95250" cy="95250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4470494" y="3333376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2621768" y="3560256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1762201" y="3463125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1320046" y="4568648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2108301" y="5078675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4041885" y="5078674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2548609" y="5625919"/>
              <a:ext cx="95250" cy="104775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sp>
        <p:nvSpPr>
          <p:cNvPr id="178" name="step3"/>
          <p:cNvSpPr/>
          <p:nvPr/>
        </p:nvSpPr>
        <p:spPr>
          <a:xfrm>
            <a:off x="40859" y="2589083"/>
            <a:ext cx="2840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 </a:t>
            </a:r>
            <a:r>
              <a:rPr lang="en-US" sz="2400" dirty="0" smtClean="0">
                <a:sym typeface="Wingdings" panose="05000000000000000000" pitchFamily="2" charset="2"/>
              </a:rPr>
              <a:t>Global </a:t>
            </a:r>
            <a:r>
              <a:rPr lang="en-US" sz="2400" dirty="0" smtClean="0">
                <a:sym typeface="Wingdings" panose="05000000000000000000" pitchFamily="2" charset="2"/>
              </a:rPr>
              <a:t>closest pair</a:t>
            </a:r>
            <a:endParaRPr lang="en-US" sz="2400" dirty="0"/>
          </a:p>
        </p:txBody>
      </p:sp>
      <p:sp>
        <p:nvSpPr>
          <p:cNvPr id="177" name="step2"/>
          <p:cNvSpPr/>
          <p:nvPr/>
        </p:nvSpPr>
        <p:spPr>
          <a:xfrm>
            <a:off x="37268" y="2113705"/>
            <a:ext cx="2702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 </a:t>
            </a:r>
            <a:r>
              <a:rPr lang="en-US" sz="2400" dirty="0" smtClean="0">
                <a:sym typeface="Wingdings" panose="05000000000000000000" pitchFamily="2" charset="2"/>
              </a:rPr>
              <a:t>Local </a:t>
            </a:r>
            <a:r>
              <a:rPr lang="en-US" sz="2400" dirty="0" smtClean="0">
                <a:sym typeface="Wingdings" panose="05000000000000000000" pitchFamily="2" charset="2"/>
              </a:rPr>
              <a:t>closest pair</a:t>
            </a:r>
            <a:endParaRPr lang="en-US" sz="2400" dirty="0"/>
          </a:p>
        </p:txBody>
      </p:sp>
      <p:sp>
        <p:nvSpPr>
          <p:cNvPr id="176" name="step1"/>
          <p:cNvSpPr txBox="1"/>
          <p:nvPr/>
        </p:nvSpPr>
        <p:spPr>
          <a:xfrm>
            <a:off x="32660" y="1652040"/>
            <a:ext cx="1582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</a:t>
            </a:r>
            <a:r>
              <a:rPr lang="en-US" sz="2400" dirty="0" smtClean="0"/>
              <a:t>Partition</a:t>
            </a:r>
            <a:endParaRPr lang="en-US" sz="2400" dirty="0"/>
          </a:p>
        </p:txBody>
      </p:sp>
      <p:sp>
        <p:nvSpPr>
          <p:cNvPr id="179" name="current-step"/>
          <p:cNvSpPr/>
          <p:nvPr/>
        </p:nvSpPr>
        <p:spPr bwMode="auto">
          <a:xfrm>
            <a:off x="76199" y="1652040"/>
            <a:ext cx="2805501" cy="432847"/>
          </a:xfrm>
          <a:prstGeom prst="rect">
            <a:avLst/>
          </a:prstGeom>
          <a:solidFill>
            <a:srgbClr val="F8BD28">
              <a:alpha val="30196"/>
            </a:srgbClr>
          </a:solidFill>
          <a:ln w="38100" cap="flat" cmpd="sng" algn="ctr">
            <a:solidFill>
              <a:srgbClr val="F8BD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grpSp>
        <p:nvGrpSpPr>
          <p:cNvPr id="277" name="sh-local-cp"/>
          <p:cNvGrpSpPr/>
          <p:nvPr/>
        </p:nvGrpSpPr>
        <p:grpSpPr>
          <a:xfrm>
            <a:off x="8655736" y="2907953"/>
            <a:ext cx="2400142" cy="2392894"/>
            <a:chOff x="8655736" y="2907953"/>
            <a:chExt cx="2400142" cy="2392894"/>
          </a:xfrm>
        </p:grpSpPr>
        <p:cxnSp>
          <p:nvCxnSpPr>
            <p:cNvPr id="259" name="sh-min-distance-4"/>
            <p:cNvCxnSpPr>
              <a:stCxn id="98" idx="5"/>
              <a:endCxn id="85" idx="1"/>
            </p:cNvCxnSpPr>
            <p:nvPr/>
          </p:nvCxnSpPr>
          <p:spPr bwMode="auto">
            <a:xfrm>
              <a:off x="10879555" y="5171095"/>
              <a:ext cx="176323" cy="12975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A0019"/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cxnSp>
          <p:nvCxnSpPr>
            <p:cNvPr id="261" name="sh-min-distance-3"/>
            <p:cNvCxnSpPr>
              <a:stCxn id="96" idx="1"/>
              <a:endCxn id="91" idx="5"/>
            </p:cNvCxnSpPr>
            <p:nvPr/>
          </p:nvCxnSpPr>
          <p:spPr bwMode="auto">
            <a:xfrm flipH="1" flipV="1">
              <a:off x="8655736" y="4876148"/>
              <a:ext cx="222883" cy="2208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A0019"/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cxnSp>
          <p:nvCxnSpPr>
            <p:cNvPr id="255" name="sh-min-distance-2"/>
            <p:cNvCxnSpPr>
              <a:stCxn id="80" idx="4"/>
              <a:endCxn id="83" idx="0"/>
            </p:cNvCxnSpPr>
            <p:nvPr/>
          </p:nvCxnSpPr>
          <p:spPr bwMode="auto">
            <a:xfrm>
              <a:off x="10367215" y="3579377"/>
              <a:ext cx="138129" cy="43855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A0019"/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cxnSp>
          <p:nvCxnSpPr>
            <p:cNvPr id="257" name="sh-min-distance-1"/>
            <p:cNvCxnSpPr>
              <a:stCxn id="76" idx="0"/>
              <a:endCxn id="73" idx="4"/>
            </p:cNvCxnSpPr>
            <p:nvPr/>
          </p:nvCxnSpPr>
          <p:spPr bwMode="auto">
            <a:xfrm flipH="1" flipV="1">
              <a:off x="8887433" y="2907953"/>
              <a:ext cx="48672" cy="25262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A0019"/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</p:grpSp>
      <p:grpSp>
        <p:nvGrpSpPr>
          <p:cNvPr id="445" name="h-local-cp"/>
          <p:cNvGrpSpPr/>
          <p:nvPr/>
        </p:nvGrpSpPr>
        <p:grpSpPr>
          <a:xfrm>
            <a:off x="3394177" y="2904963"/>
            <a:ext cx="3087404" cy="2812229"/>
            <a:chOff x="3394177" y="2904963"/>
            <a:chExt cx="3087404" cy="2812229"/>
          </a:xfrm>
        </p:grpSpPr>
        <p:cxnSp>
          <p:nvCxnSpPr>
            <p:cNvPr id="206" name="min-distance-12"/>
            <p:cNvCxnSpPr>
              <a:stCxn id="170" idx="2"/>
              <a:endCxn id="165" idx="6"/>
            </p:cNvCxnSpPr>
            <p:nvPr/>
          </p:nvCxnSpPr>
          <p:spPr bwMode="auto">
            <a:xfrm flipH="1">
              <a:off x="4060912" y="5678307"/>
              <a:ext cx="487947" cy="952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A0019"/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cxnSp>
          <p:nvCxnSpPr>
            <p:cNvPr id="231" name="min-distance-13"/>
            <p:cNvCxnSpPr>
              <a:stCxn id="155" idx="1"/>
              <a:endCxn id="168" idx="5"/>
            </p:cNvCxnSpPr>
            <p:nvPr/>
          </p:nvCxnSpPr>
          <p:spPr bwMode="auto">
            <a:xfrm flipH="1" flipV="1">
              <a:off x="6123436" y="5168105"/>
              <a:ext cx="176323" cy="12975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A0019"/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cxnSp>
          <p:nvCxnSpPr>
            <p:cNvPr id="233" name="min-distance-14"/>
            <p:cNvCxnSpPr>
              <a:stCxn id="145" idx="6"/>
              <a:endCxn id="159" idx="2"/>
            </p:cNvCxnSpPr>
            <p:nvPr/>
          </p:nvCxnSpPr>
          <p:spPr bwMode="auto">
            <a:xfrm flipV="1">
              <a:off x="3394177" y="3515513"/>
              <a:ext cx="368274" cy="6345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A0019"/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cxnSp>
          <p:nvCxnSpPr>
            <p:cNvPr id="235" name="min-distance-23"/>
            <p:cNvCxnSpPr>
              <a:endCxn id="393" idx="3"/>
            </p:cNvCxnSpPr>
            <p:nvPr/>
          </p:nvCxnSpPr>
          <p:spPr bwMode="auto">
            <a:xfrm flipV="1">
              <a:off x="4786658" y="4429483"/>
              <a:ext cx="177854" cy="2112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A0019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37" name="min-distance-24"/>
            <p:cNvCxnSpPr>
              <a:stCxn id="165" idx="2"/>
              <a:endCxn id="163" idx="5"/>
            </p:cNvCxnSpPr>
            <p:nvPr/>
          </p:nvCxnSpPr>
          <p:spPr bwMode="auto">
            <a:xfrm flipH="1" flipV="1">
              <a:off x="3661220" y="5420076"/>
              <a:ext cx="304442" cy="26775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A0019"/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cxnSp>
          <p:nvCxnSpPr>
            <p:cNvPr id="239" name="min-distance-34"/>
            <p:cNvCxnSpPr>
              <a:stCxn id="146" idx="0"/>
              <a:endCxn id="143" idx="4"/>
            </p:cNvCxnSpPr>
            <p:nvPr/>
          </p:nvCxnSpPr>
          <p:spPr bwMode="auto">
            <a:xfrm flipH="1" flipV="1">
              <a:off x="4131314" y="2904963"/>
              <a:ext cx="48672" cy="25262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A0019"/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cxnSp>
          <p:nvCxnSpPr>
            <p:cNvPr id="241" name="min-distance-11"/>
            <p:cNvCxnSpPr>
              <a:stCxn id="166" idx="5"/>
              <a:endCxn id="170" idx="1"/>
            </p:cNvCxnSpPr>
            <p:nvPr/>
          </p:nvCxnSpPr>
          <p:spPr bwMode="auto">
            <a:xfrm>
              <a:off x="4189852" y="5168106"/>
              <a:ext cx="372956" cy="47315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A0019"/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cxnSp>
          <p:nvCxnSpPr>
            <p:cNvPr id="243" name="min-distance-22"/>
            <p:cNvCxnSpPr>
              <a:stCxn id="144" idx="6"/>
              <a:endCxn id="147" idx="2"/>
            </p:cNvCxnSpPr>
            <p:nvPr/>
          </p:nvCxnSpPr>
          <p:spPr bwMode="auto">
            <a:xfrm flipV="1">
              <a:off x="3632307" y="2909942"/>
              <a:ext cx="964177" cy="4264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A0019"/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cxnSp>
          <p:nvCxnSpPr>
            <p:cNvPr id="246" name="min-distance-33"/>
            <p:cNvCxnSpPr>
              <a:stCxn id="155" idx="4"/>
              <a:endCxn id="171" idx="1"/>
            </p:cNvCxnSpPr>
            <p:nvPr/>
          </p:nvCxnSpPr>
          <p:spPr bwMode="auto">
            <a:xfrm>
              <a:off x="6333435" y="5387288"/>
              <a:ext cx="148146" cy="32990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A0019"/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cxnSp>
          <p:nvCxnSpPr>
            <p:cNvPr id="251" name="min-distance-44"/>
            <p:cNvCxnSpPr>
              <a:stCxn id="157" idx="0"/>
              <a:endCxn id="158" idx="4"/>
            </p:cNvCxnSpPr>
            <p:nvPr/>
          </p:nvCxnSpPr>
          <p:spPr bwMode="auto">
            <a:xfrm flipH="1" flipV="1">
              <a:off x="4448972" y="4287522"/>
              <a:ext cx="135603" cy="53930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A0019"/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cxnSp>
          <p:nvCxnSpPr>
            <p:cNvPr id="442" name="min-distance-23"/>
            <p:cNvCxnSpPr>
              <a:stCxn id="120" idx="7"/>
            </p:cNvCxnSpPr>
            <p:nvPr/>
          </p:nvCxnSpPr>
          <p:spPr bwMode="auto">
            <a:xfrm flipV="1">
              <a:off x="5192987" y="3944332"/>
              <a:ext cx="189245" cy="22692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A0019"/>
              </a:solidFill>
              <a:prstDash val="solid"/>
              <a:round/>
              <a:headEnd type="triangle" w="med" len="med"/>
              <a:tailEnd type="none" w="sm" len="sm"/>
            </a:ln>
            <a:effectLst/>
          </p:spPr>
        </p:cxnSp>
      </p:grpSp>
      <p:grpSp>
        <p:nvGrpSpPr>
          <p:cNvPr id="344" name="sh-buffer-sizes"/>
          <p:cNvGrpSpPr/>
          <p:nvPr/>
        </p:nvGrpSpPr>
        <p:grpSpPr>
          <a:xfrm>
            <a:off x="8869988" y="2421960"/>
            <a:ext cx="2040993" cy="2185986"/>
            <a:chOff x="8869988" y="2421960"/>
            <a:chExt cx="2040993" cy="2185986"/>
          </a:xfrm>
        </p:grpSpPr>
        <p:cxnSp>
          <p:nvCxnSpPr>
            <p:cNvPr id="275" name="sh-buffer-size-4"/>
            <p:cNvCxnSpPr/>
            <p:nvPr/>
          </p:nvCxnSpPr>
          <p:spPr bwMode="auto">
            <a:xfrm flipH="1">
              <a:off x="10446015" y="4324902"/>
              <a:ext cx="4771" cy="21293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A0019"/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cxnSp>
          <p:nvCxnSpPr>
            <p:cNvPr id="273" name="sh-buffer-size-3"/>
            <p:cNvCxnSpPr/>
            <p:nvPr/>
          </p:nvCxnSpPr>
          <p:spPr bwMode="auto">
            <a:xfrm flipH="1" flipV="1">
              <a:off x="8869988" y="4322631"/>
              <a:ext cx="8631" cy="28531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A0019"/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cxnSp>
          <p:nvCxnSpPr>
            <p:cNvPr id="267" name="sh-buffer-size-2"/>
            <p:cNvCxnSpPr/>
            <p:nvPr/>
          </p:nvCxnSpPr>
          <p:spPr bwMode="auto">
            <a:xfrm>
              <a:off x="10910981" y="3902932"/>
              <a:ext cx="0" cy="39448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A0019"/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cxnSp>
          <p:nvCxnSpPr>
            <p:cNvPr id="271" name="sh-buffer-size-1"/>
            <p:cNvCxnSpPr/>
            <p:nvPr/>
          </p:nvCxnSpPr>
          <p:spPr bwMode="auto">
            <a:xfrm flipV="1">
              <a:off x="9092870" y="2421960"/>
              <a:ext cx="0" cy="27935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A0019"/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</p:grpSp>
      <p:grpSp>
        <p:nvGrpSpPr>
          <p:cNvPr id="310" name="h-second-phase-points"/>
          <p:cNvGrpSpPr/>
          <p:nvPr/>
        </p:nvGrpSpPr>
        <p:grpSpPr>
          <a:xfrm>
            <a:off x="3300984" y="2809713"/>
            <a:ext cx="3263955" cy="2996910"/>
            <a:chOff x="3300984" y="2809713"/>
            <a:chExt cx="3263955" cy="2996910"/>
          </a:xfrm>
        </p:grpSpPr>
        <p:sp>
          <p:nvSpPr>
            <p:cNvPr id="281" name="Oval 280"/>
            <p:cNvSpPr/>
            <p:nvPr/>
          </p:nvSpPr>
          <p:spPr bwMode="auto">
            <a:xfrm>
              <a:off x="4085746" y="2809713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82" name="Oval 281"/>
            <p:cNvSpPr/>
            <p:nvPr/>
          </p:nvSpPr>
          <p:spPr bwMode="auto">
            <a:xfrm>
              <a:off x="3539114" y="2904963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83" name="Oval 282"/>
            <p:cNvSpPr/>
            <p:nvPr/>
          </p:nvSpPr>
          <p:spPr bwMode="auto">
            <a:xfrm>
              <a:off x="3300984" y="3531343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84" name="Oval 283"/>
            <p:cNvSpPr/>
            <p:nvPr/>
          </p:nvSpPr>
          <p:spPr bwMode="auto">
            <a:xfrm>
              <a:off x="4134418" y="3157591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85" name="Oval 284"/>
            <p:cNvSpPr/>
            <p:nvPr/>
          </p:nvSpPr>
          <p:spPr bwMode="auto">
            <a:xfrm>
              <a:off x="4598541" y="2857554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87" name="Oval 286"/>
            <p:cNvSpPr/>
            <p:nvPr/>
          </p:nvSpPr>
          <p:spPr bwMode="auto">
            <a:xfrm>
              <a:off x="4950563" y="4340052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90" name="Oval 289"/>
            <p:cNvSpPr/>
            <p:nvPr/>
          </p:nvSpPr>
          <p:spPr bwMode="auto">
            <a:xfrm>
              <a:off x="5111686" y="415591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93" name="Oval 292"/>
            <p:cNvSpPr/>
            <p:nvPr/>
          </p:nvSpPr>
          <p:spPr bwMode="auto">
            <a:xfrm>
              <a:off x="6287867" y="5282513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95" name="Oval 294"/>
            <p:cNvSpPr/>
            <p:nvPr/>
          </p:nvSpPr>
          <p:spPr bwMode="auto">
            <a:xfrm>
              <a:off x="4539007" y="482682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96" name="Oval 295"/>
            <p:cNvSpPr/>
            <p:nvPr/>
          </p:nvSpPr>
          <p:spPr bwMode="auto">
            <a:xfrm>
              <a:off x="4403404" y="4182747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297" name="Oval 296"/>
            <p:cNvSpPr/>
            <p:nvPr/>
          </p:nvSpPr>
          <p:spPr bwMode="auto">
            <a:xfrm>
              <a:off x="3764508" y="346312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01" name="Oval 300"/>
            <p:cNvSpPr/>
            <p:nvPr/>
          </p:nvSpPr>
          <p:spPr bwMode="auto">
            <a:xfrm>
              <a:off x="3581976" y="533064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03" name="Oval 302"/>
            <p:cNvSpPr/>
            <p:nvPr/>
          </p:nvSpPr>
          <p:spPr bwMode="auto">
            <a:xfrm>
              <a:off x="3967719" y="5635440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04" name="Oval 303"/>
            <p:cNvSpPr/>
            <p:nvPr/>
          </p:nvSpPr>
          <p:spPr bwMode="auto">
            <a:xfrm>
              <a:off x="4110608" y="507867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06" name="Oval 305"/>
            <p:cNvSpPr/>
            <p:nvPr/>
          </p:nvSpPr>
          <p:spPr bwMode="auto">
            <a:xfrm>
              <a:off x="6044192" y="5078674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08" name="Oval 307"/>
            <p:cNvSpPr/>
            <p:nvPr/>
          </p:nvSpPr>
          <p:spPr bwMode="auto">
            <a:xfrm>
              <a:off x="4550916" y="5625919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09" name="Oval 308"/>
            <p:cNvSpPr/>
            <p:nvPr/>
          </p:nvSpPr>
          <p:spPr bwMode="auto">
            <a:xfrm>
              <a:off x="6469689" y="570184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377" name="sh-second-phase-points"/>
          <p:cNvGrpSpPr/>
          <p:nvPr/>
        </p:nvGrpSpPr>
        <p:grpSpPr>
          <a:xfrm>
            <a:off x="8055864" y="2523744"/>
            <a:ext cx="3177655" cy="3535561"/>
            <a:chOff x="8055864" y="2523744"/>
            <a:chExt cx="3177655" cy="3535561"/>
          </a:xfrm>
        </p:grpSpPr>
        <p:sp>
          <p:nvSpPr>
            <p:cNvPr id="347" name="Oval 346"/>
            <p:cNvSpPr/>
            <p:nvPr/>
          </p:nvSpPr>
          <p:spPr bwMode="auto">
            <a:xfrm>
              <a:off x="9998972" y="2523744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48" name="Oval 347"/>
            <p:cNvSpPr/>
            <p:nvPr/>
          </p:nvSpPr>
          <p:spPr bwMode="auto">
            <a:xfrm>
              <a:off x="8840626" y="2809713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50" name="Oval 349"/>
            <p:cNvSpPr/>
            <p:nvPr/>
          </p:nvSpPr>
          <p:spPr bwMode="auto">
            <a:xfrm>
              <a:off x="8055864" y="3531343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51" name="Oval 350"/>
            <p:cNvSpPr/>
            <p:nvPr/>
          </p:nvSpPr>
          <p:spPr bwMode="auto">
            <a:xfrm>
              <a:off x="8889298" y="3157591"/>
              <a:ext cx="95250" cy="95250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54" name="Oval 353"/>
            <p:cNvSpPr/>
            <p:nvPr/>
          </p:nvSpPr>
          <p:spPr bwMode="auto">
            <a:xfrm>
              <a:off x="9705443" y="4340052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55" name="Oval 354"/>
            <p:cNvSpPr/>
            <p:nvPr/>
          </p:nvSpPr>
          <p:spPr bwMode="auto">
            <a:xfrm>
              <a:off x="10320408" y="3471612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57" name="Oval 356"/>
            <p:cNvSpPr/>
            <p:nvPr/>
          </p:nvSpPr>
          <p:spPr bwMode="auto">
            <a:xfrm>
              <a:off x="9866566" y="415591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58" name="Oval 357"/>
            <p:cNvSpPr/>
            <p:nvPr/>
          </p:nvSpPr>
          <p:spPr bwMode="auto">
            <a:xfrm>
              <a:off x="10458537" y="4014941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59" name="Oval 358"/>
            <p:cNvSpPr/>
            <p:nvPr/>
          </p:nvSpPr>
          <p:spPr bwMode="auto">
            <a:xfrm>
              <a:off x="11138269" y="4433061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60" name="Oval 359"/>
            <p:cNvSpPr/>
            <p:nvPr/>
          </p:nvSpPr>
          <p:spPr bwMode="auto">
            <a:xfrm>
              <a:off x="11042747" y="5282513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63" name="Oval 362"/>
            <p:cNvSpPr/>
            <p:nvPr/>
          </p:nvSpPr>
          <p:spPr bwMode="auto">
            <a:xfrm>
              <a:off x="9158284" y="4182747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66" name="Oval 365"/>
            <p:cNvSpPr/>
            <p:nvPr/>
          </p:nvSpPr>
          <p:spPr bwMode="auto">
            <a:xfrm>
              <a:off x="8575253" y="4783727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67" name="Oval 366"/>
            <p:cNvSpPr/>
            <p:nvPr/>
          </p:nvSpPr>
          <p:spPr bwMode="auto">
            <a:xfrm>
              <a:off x="8077233" y="4568648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69" name="Oval 368"/>
            <p:cNvSpPr/>
            <p:nvPr/>
          </p:nvSpPr>
          <p:spPr bwMode="auto">
            <a:xfrm>
              <a:off x="8170166" y="5954530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71" name="Oval 370"/>
            <p:cNvSpPr/>
            <p:nvPr/>
          </p:nvSpPr>
          <p:spPr bwMode="auto">
            <a:xfrm>
              <a:off x="8865488" y="507867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72" name="Oval 371"/>
            <p:cNvSpPr/>
            <p:nvPr/>
          </p:nvSpPr>
          <p:spPr bwMode="auto">
            <a:xfrm>
              <a:off x="9927526" y="5244922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73" name="Oval 372"/>
            <p:cNvSpPr/>
            <p:nvPr/>
          </p:nvSpPr>
          <p:spPr bwMode="auto">
            <a:xfrm>
              <a:off x="10799072" y="5078674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416" name="h-closest-pair"/>
          <p:cNvGrpSpPr/>
          <p:nvPr/>
        </p:nvGrpSpPr>
        <p:grpSpPr>
          <a:xfrm>
            <a:off x="4950563" y="4155915"/>
            <a:ext cx="256373" cy="288912"/>
            <a:chOff x="4950563" y="4155915"/>
            <a:chExt cx="256373" cy="288912"/>
          </a:xfrm>
        </p:grpSpPr>
        <p:sp>
          <p:nvSpPr>
            <p:cNvPr id="393" name="Oval 392"/>
            <p:cNvSpPr/>
            <p:nvPr/>
          </p:nvSpPr>
          <p:spPr bwMode="auto">
            <a:xfrm>
              <a:off x="4950563" y="4340052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396" name="Oval 395"/>
            <p:cNvSpPr/>
            <p:nvPr/>
          </p:nvSpPr>
          <p:spPr bwMode="auto">
            <a:xfrm>
              <a:off x="5111686" y="415591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417" name="sh-closest-pair"/>
          <p:cNvGrpSpPr/>
          <p:nvPr/>
        </p:nvGrpSpPr>
        <p:grpSpPr>
          <a:xfrm>
            <a:off x="9705443" y="4155915"/>
            <a:ext cx="256373" cy="288912"/>
            <a:chOff x="9705443" y="4155915"/>
            <a:chExt cx="256373" cy="288912"/>
          </a:xfrm>
        </p:grpSpPr>
        <p:sp>
          <p:nvSpPr>
            <p:cNvPr id="422" name="Oval 421"/>
            <p:cNvSpPr/>
            <p:nvPr/>
          </p:nvSpPr>
          <p:spPr bwMode="auto">
            <a:xfrm>
              <a:off x="9705443" y="4340052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424" name="Oval 423"/>
            <p:cNvSpPr/>
            <p:nvPr/>
          </p:nvSpPr>
          <p:spPr bwMode="auto">
            <a:xfrm>
              <a:off x="9866566" y="4155915"/>
              <a:ext cx="95250" cy="104775"/>
            </a:xfrm>
            <a:prstGeom prst="ellipse">
              <a:avLst/>
            </a:prstGeom>
            <a:solidFill>
              <a:srgbClr val="7A001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34" charset="-127"/>
              </a:endParaRPr>
            </a:p>
          </p:txBody>
        </p:sp>
      </p:grpSp>
      <p:grpSp>
        <p:nvGrpSpPr>
          <p:cNvPr id="448" name="h-cp-length"/>
          <p:cNvGrpSpPr/>
          <p:nvPr/>
        </p:nvGrpSpPr>
        <p:grpSpPr>
          <a:xfrm>
            <a:off x="4782342" y="3944332"/>
            <a:ext cx="595574" cy="696422"/>
            <a:chOff x="4939058" y="4096732"/>
            <a:chExt cx="595574" cy="696422"/>
          </a:xfrm>
        </p:grpSpPr>
        <p:cxnSp>
          <p:nvCxnSpPr>
            <p:cNvPr id="446" name="min-distance-23"/>
            <p:cNvCxnSpPr/>
            <p:nvPr/>
          </p:nvCxnSpPr>
          <p:spPr bwMode="auto">
            <a:xfrm flipV="1">
              <a:off x="4939058" y="4581883"/>
              <a:ext cx="177854" cy="2112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A0019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47" name="min-distance-23"/>
            <p:cNvCxnSpPr/>
            <p:nvPr/>
          </p:nvCxnSpPr>
          <p:spPr bwMode="auto">
            <a:xfrm flipV="1">
              <a:off x="5345387" y="4096732"/>
              <a:ext cx="189245" cy="22692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A0019"/>
              </a:solidFill>
              <a:prstDash val="solid"/>
              <a:round/>
              <a:headEnd type="triangle" w="med" len="med"/>
              <a:tailEnd type="none" w="sm" len="sm"/>
            </a:ln>
            <a:effectLst/>
          </p:spPr>
        </p:cxnSp>
      </p:grpSp>
      <p:grpSp>
        <p:nvGrpSpPr>
          <p:cNvPr id="451" name="sh-cp-length"/>
          <p:cNvGrpSpPr/>
          <p:nvPr/>
        </p:nvGrpSpPr>
        <p:grpSpPr>
          <a:xfrm>
            <a:off x="9540829" y="3943399"/>
            <a:ext cx="595574" cy="696422"/>
            <a:chOff x="9540829" y="3943399"/>
            <a:chExt cx="595574" cy="696422"/>
          </a:xfrm>
        </p:grpSpPr>
        <p:cxnSp>
          <p:nvCxnSpPr>
            <p:cNvPr id="449" name="min-distance-23"/>
            <p:cNvCxnSpPr/>
            <p:nvPr/>
          </p:nvCxnSpPr>
          <p:spPr bwMode="auto">
            <a:xfrm flipV="1">
              <a:off x="9540829" y="4428550"/>
              <a:ext cx="177854" cy="2112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A0019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50" name="min-distance-23"/>
            <p:cNvCxnSpPr/>
            <p:nvPr/>
          </p:nvCxnSpPr>
          <p:spPr bwMode="auto">
            <a:xfrm flipV="1">
              <a:off x="9947158" y="3943399"/>
              <a:ext cx="189245" cy="22692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A0019"/>
              </a:solidFill>
              <a:prstDash val="solid"/>
              <a:round/>
              <a:headEnd type="triangle" w="med" len="med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0036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-3.95833E-6 0.06598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6598 L -3.95833E-6 0.13542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72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 animBg="1"/>
      <p:bldP spid="266" grpId="1" animBg="1"/>
      <p:bldP spid="265" grpId="0" animBg="1"/>
      <p:bldP spid="265" grpId="1" animBg="1"/>
      <p:bldP spid="263" grpId="0" animBg="1"/>
      <p:bldP spid="263" grpId="1" animBg="1"/>
      <p:bldP spid="264" grpId="0" animBg="1"/>
      <p:bldP spid="264" grpId="1" animBg="1"/>
      <p:bldP spid="103" grpId="0" animBg="1"/>
      <p:bldP spid="103" grpId="1" animBg="1"/>
      <p:bldP spid="179" grpId="0" animBg="1"/>
      <p:bldP spid="17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1199" y="1085850"/>
            <a:ext cx="10452101" cy="5391150"/>
          </a:xfrm>
        </p:spPr>
        <p:txBody>
          <a:bodyPr>
            <a:normAutofit/>
          </a:bodyPr>
          <a:lstStyle/>
          <a:p>
            <a:r>
              <a:rPr lang="en-US" dirty="0" smtClean="0"/>
              <a:t>Apache </a:t>
            </a:r>
            <a:r>
              <a:rPr lang="en-US" dirty="0" err="1" smtClean="0"/>
              <a:t>Hadoop</a:t>
            </a:r>
            <a:r>
              <a:rPr lang="en-US" dirty="0" smtClean="0"/>
              <a:t>/</a:t>
            </a:r>
            <a:r>
              <a:rPr lang="en-US" dirty="0" err="1" smtClean="0"/>
              <a:t>SpatialHadoop</a:t>
            </a:r>
            <a:r>
              <a:rPr lang="en-US" dirty="0" smtClean="0"/>
              <a:t> 1.2.0</a:t>
            </a:r>
          </a:p>
          <a:p>
            <a:r>
              <a:rPr lang="en-US" dirty="0" smtClean="0"/>
              <a:t>Java 1.6</a:t>
            </a:r>
          </a:p>
          <a:p>
            <a:r>
              <a:rPr lang="en-US" dirty="0" smtClean="0"/>
              <a:t>A cluster of 25 nodes</a:t>
            </a:r>
          </a:p>
          <a:p>
            <a:pPr lvl="1"/>
            <a:r>
              <a:rPr lang="en-US" dirty="0" smtClean="0"/>
              <a:t>Dual core</a:t>
            </a:r>
          </a:p>
          <a:p>
            <a:pPr lvl="1"/>
            <a:r>
              <a:rPr lang="en-US" dirty="0" smtClean="0"/>
              <a:t>4 GB RAM</a:t>
            </a:r>
          </a:p>
          <a:p>
            <a:r>
              <a:rPr lang="en-US" dirty="0" smtClean="0"/>
              <a:t>Single machine</a:t>
            </a:r>
          </a:p>
          <a:p>
            <a:pPr lvl="1"/>
            <a:r>
              <a:rPr lang="en-US" dirty="0" smtClean="0"/>
              <a:t>Eight cores</a:t>
            </a:r>
          </a:p>
          <a:p>
            <a:pPr lvl="1"/>
            <a:r>
              <a:rPr lang="en-US" dirty="0" smtClean="0"/>
              <a:t>16 GB RAM</a:t>
            </a:r>
          </a:p>
          <a:p>
            <a:r>
              <a:rPr lang="en-US" dirty="0" smtClean="0"/>
              <a:t>Real datasets from </a:t>
            </a:r>
            <a:r>
              <a:rPr lang="en-US" dirty="0" err="1" smtClean="0"/>
              <a:t>OpenStreetMap</a:t>
            </a:r>
            <a:endParaRPr lang="en-US" dirty="0" smtClean="0"/>
          </a:p>
          <a:p>
            <a:pPr lvl="1"/>
            <a:r>
              <a:rPr lang="en-US" dirty="0" smtClean="0"/>
              <a:t>OSM1: 164 Million polygons, total size of 80GB</a:t>
            </a:r>
          </a:p>
          <a:p>
            <a:pPr lvl="1"/>
            <a:r>
              <a:rPr lang="en-US" dirty="0" smtClean="0"/>
              <a:t>OSM2: 1.7 Billion points, total size of 52GB</a:t>
            </a:r>
          </a:p>
          <a:p>
            <a:r>
              <a:rPr lang="en-US" dirty="0" smtClean="0"/>
              <a:t>Synthetic dataset</a:t>
            </a:r>
            <a:r>
              <a:rPr lang="en-US" dirty="0"/>
              <a:t> </a:t>
            </a:r>
            <a:r>
              <a:rPr lang="en-US" dirty="0" smtClean="0"/>
              <a:t>of up to 3.8 Billion points, total size of 128GB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24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datasets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1125839" y="1109663"/>
            <a:ext cx="3427111" cy="8239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OSM1 (Polygon Union)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7008813" y="1109663"/>
            <a:ext cx="2916237" cy="8239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OSM2 (Others)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280" y="2019300"/>
            <a:ext cx="5243540" cy="3543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0" y="2023432"/>
            <a:ext cx="5440768" cy="380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Spatial Data</a:t>
            </a:r>
            <a:endParaRPr lang="en-US" dirty="0"/>
          </a:p>
        </p:txBody>
      </p:sp>
      <p:pic>
        <p:nvPicPr>
          <p:cNvPr id="3074" name="Picture 2" descr="http://www.stella2000.com/wp-content/uploads/2011/06/satellite-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17" y="1690688"/>
            <a:ext cx="2857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65717" y="4703763"/>
            <a:ext cx="2857500" cy="558800"/>
          </a:xfrm>
          <a:prstGeom prst="rect">
            <a:avLst/>
          </a:prstGeom>
          <a:solidFill>
            <a:srgbClr val="7A001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More than ~500TB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865717" y="1690688"/>
            <a:ext cx="2857500" cy="628649"/>
          </a:xfrm>
          <a:prstGeom prst="rect">
            <a:avLst/>
          </a:prstGeom>
          <a:solidFill>
            <a:srgbClr val="7A001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Satellite Imagery</a:t>
            </a:r>
            <a:endParaRPr lang="en-US" sz="2800" dirty="0"/>
          </a:p>
        </p:txBody>
      </p:sp>
      <p:pic>
        <p:nvPicPr>
          <p:cNvPr id="3076" name="Picture 4" descr="http://blog.commarts.wisc.edu/wp-content/uploads/2010/02/twitter-map-loc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417" y="2319337"/>
            <a:ext cx="2857500" cy="238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61417" y="1690688"/>
            <a:ext cx="2857500" cy="628649"/>
          </a:xfrm>
          <a:prstGeom prst="rect">
            <a:avLst/>
          </a:prstGeom>
          <a:solidFill>
            <a:srgbClr val="7A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Geotagged</a:t>
            </a:r>
            <a:r>
              <a:rPr lang="en-US" sz="2800" dirty="0" smtClean="0"/>
              <a:t> Tweets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561417" y="4714082"/>
            <a:ext cx="2857500" cy="558800"/>
          </a:xfrm>
          <a:prstGeom prst="rect">
            <a:avLst/>
          </a:prstGeom>
          <a:solidFill>
            <a:srgbClr val="7A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Billions of tweets</a:t>
            </a:r>
          </a:p>
        </p:txBody>
      </p:sp>
      <p:pic>
        <p:nvPicPr>
          <p:cNvPr id="3078" name="Picture 6" descr="http://mastersofmedia.hum.uva.nl/wp-content/uploads/2013/03/FoursquareExploreMap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" b="10649"/>
          <a:stretch/>
        </p:blipFill>
        <p:spPr bwMode="auto">
          <a:xfrm>
            <a:off x="8093075" y="1690688"/>
            <a:ext cx="2857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093075" y="4714082"/>
            <a:ext cx="2857500" cy="558800"/>
          </a:xfrm>
          <a:prstGeom prst="rect">
            <a:avLst/>
          </a:prstGeom>
          <a:solidFill>
            <a:srgbClr val="7A001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Billions of check ins</a:t>
            </a:r>
          </a:p>
          <a:p>
            <a:pPr algn="ctr"/>
            <a:r>
              <a:rPr lang="en-US" sz="2000" dirty="0" smtClean="0"/>
              <a:t>Millions more every day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8093075" y="1690687"/>
            <a:ext cx="2857500" cy="628649"/>
          </a:xfrm>
          <a:prstGeom prst="rect">
            <a:avLst/>
          </a:prstGeom>
          <a:solidFill>
            <a:srgbClr val="7A001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Check ins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61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Skyline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9" y="1271100"/>
            <a:ext cx="5194163" cy="3668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000" y="1271100"/>
            <a:ext cx="5066528" cy="3668100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2361501" y="5853113"/>
            <a:ext cx="41358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AutoNum type="arabicPeriod"/>
              <a:defRPr sz="2400" b="1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1pPr>
            <a:lvl2pPr marL="83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AutoNum type="circleNumDbPlain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2pPr>
            <a:lvl3pPr marL="129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Negatively correlated data</a:t>
            </a:r>
            <a:endParaRPr lang="en-US" kern="0" dirty="0"/>
          </a:p>
        </p:txBody>
      </p:sp>
      <p:pic>
        <p:nvPicPr>
          <p:cNvPr id="10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0" y="4953487"/>
            <a:ext cx="1376187" cy="1371600"/>
          </a:xfrm>
        </p:spPr>
      </p:pic>
      <p:sp>
        <p:nvSpPr>
          <p:cNvPr id="12" name="Text Placeholder 3"/>
          <p:cNvSpPr txBox="1">
            <a:spLocks/>
          </p:cNvSpPr>
          <p:nvPr/>
        </p:nvSpPr>
        <p:spPr bwMode="auto">
          <a:xfrm>
            <a:off x="6648000" y="5853113"/>
            <a:ext cx="4324674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AutoNum type="arabicPeriod"/>
              <a:defRPr sz="2400" b="1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1pPr>
            <a:lvl2pPr marL="83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AutoNum type="circleNumDbPlain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2pPr>
            <a:lvl3pPr marL="129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Positively correlated data</a:t>
            </a:r>
            <a:endParaRPr lang="en-US" kern="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192" y="4939200"/>
            <a:ext cx="137618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Hull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050" y="1257300"/>
            <a:ext cx="5001217" cy="352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257300"/>
            <a:ext cx="5001217" cy="3527700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2717894" y="5662613"/>
            <a:ext cx="2292256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AutoNum type="arabicPeriod"/>
              <a:defRPr sz="2400" b="1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1pPr>
            <a:lvl2pPr marL="83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AutoNum type="circleNumDbPlain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2pPr>
            <a:lvl3pPr marL="129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Uniform data</a:t>
            </a:r>
            <a:endParaRPr lang="en-US" kern="0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7841734" y="5662613"/>
            <a:ext cx="23626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AutoNum type="arabicPeriod"/>
              <a:defRPr sz="2400" b="1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1pPr>
            <a:lvl2pPr marL="83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AutoNum type="circleNumDbPlain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2pPr>
            <a:lvl3pPr marL="129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Gaussian data</a:t>
            </a:r>
            <a:endParaRPr lang="en-US" kern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384" y="4933949"/>
            <a:ext cx="1597128" cy="1549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99" y="4934779"/>
            <a:ext cx="1551745" cy="155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5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" y="4906424"/>
            <a:ext cx="1592843" cy="158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Farthest/Closest Pair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740189"/>
            <a:ext cx="4967850" cy="3537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150" y="1736316"/>
            <a:ext cx="4967850" cy="3543984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1125839" y="1109663"/>
            <a:ext cx="3427111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AutoNum type="arabicPeriod"/>
              <a:defRPr sz="2400" b="1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1pPr>
            <a:lvl2pPr marL="83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AutoNum type="circleNumDbPlain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2pPr>
            <a:lvl3pPr marL="129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Farthest Pair</a:t>
            </a:r>
            <a:endParaRPr lang="en-US" kern="0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7008813" y="1109663"/>
            <a:ext cx="29162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AutoNum type="arabicPeriod"/>
              <a:defRPr sz="2400" b="1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1pPr>
            <a:lvl2pPr marL="83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AutoNum type="circleNumDbPlain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2pPr>
            <a:lvl3pPr marL="129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Closest Pair</a:t>
            </a:r>
            <a:endParaRPr lang="en-US" kern="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8090493" y="5848598"/>
            <a:ext cx="2292256" cy="63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AutoNum type="arabicPeriod"/>
              <a:defRPr sz="2400" b="1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1pPr>
            <a:lvl2pPr marL="83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AutoNum type="circleNumDbPlain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2pPr>
            <a:lvl3pPr marL="129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Uniform data</a:t>
            </a:r>
            <a:endParaRPr lang="en-US" kern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749" y="5210673"/>
            <a:ext cx="1275851" cy="1275851"/>
          </a:xfrm>
          <a:prstGeom prst="rect">
            <a:avLst/>
          </a:prstGeom>
        </p:spPr>
      </p:pic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1640971" y="5848598"/>
            <a:ext cx="2292256" cy="63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AutoNum type="arabicPeriod"/>
              <a:defRPr sz="2400" b="1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1pPr>
            <a:lvl2pPr marL="83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AutoNum type="circleNumDbPlain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2pPr>
            <a:lvl3pPr marL="129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Circular data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5146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CG_Hadoop</a:t>
            </a:r>
            <a:r>
              <a:rPr lang="en-US" dirty="0" smtClean="0"/>
              <a:t> is a suite of scalable </a:t>
            </a:r>
            <a:r>
              <a:rPr lang="en-US" dirty="0" err="1" smtClean="0"/>
              <a:t>MapReduce</a:t>
            </a:r>
            <a:r>
              <a:rPr lang="en-US" dirty="0" smtClean="0"/>
              <a:t> algorithms for computational geometry problems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Implemented in both </a:t>
            </a:r>
            <a:r>
              <a:rPr lang="en-US" dirty="0" err="1" smtClean="0"/>
              <a:t>Hadoop</a:t>
            </a:r>
            <a:r>
              <a:rPr lang="en-US" dirty="0" smtClean="0"/>
              <a:t> and </a:t>
            </a:r>
            <a:r>
              <a:rPr lang="en-US" dirty="0" err="1" smtClean="0"/>
              <a:t>SpatialHadoop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Distributed processing in </a:t>
            </a:r>
            <a:r>
              <a:rPr lang="en-US" dirty="0" err="1" smtClean="0"/>
              <a:t>Hadoop</a:t>
            </a:r>
            <a:r>
              <a:rPr lang="en-US" dirty="0" smtClean="0"/>
              <a:t> speeds up query answering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SpatialHadoop</a:t>
            </a:r>
            <a:r>
              <a:rPr lang="en-US" dirty="0" smtClean="0"/>
              <a:t> spatial partitioning makes it more efficient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Extensive experiments on both real and synthetic data show the scalability and efficiency of </a:t>
            </a:r>
            <a:r>
              <a:rPr lang="en-US" dirty="0" err="1" smtClean="0"/>
              <a:t>CG_Hadoop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3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SpatialHadoop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1200" y="1085850"/>
            <a:ext cx="8200788" cy="539115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MapReduce</a:t>
            </a:r>
            <a:r>
              <a:rPr lang="en-US" dirty="0" smtClean="0"/>
              <a:t> framework tailored for spatial data</a:t>
            </a:r>
          </a:p>
          <a:p>
            <a:r>
              <a:rPr lang="en-US" dirty="0" smtClean="0"/>
              <a:t>Free open </a:t>
            </a:r>
            <a:r>
              <a:rPr lang="en-US" dirty="0" smtClean="0"/>
              <a:t>source [http://spatialhadoop.cs.um.edu/]</a:t>
            </a:r>
          </a:p>
          <a:p>
            <a:r>
              <a:rPr lang="en-US" dirty="0"/>
              <a:t>More than 40,000 downloads since the initial release</a:t>
            </a:r>
          </a:p>
          <a:p>
            <a:r>
              <a:rPr lang="en-US" dirty="0" smtClean="0"/>
              <a:t>Supports </a:t>
            </a:r>
            <a:r>
              <a:rPr lang="en-US" dirty="0" smtClean="0"/>
              <a:t>spatial data types</a:t>
            </a:r>
          </a:p>
          <a:p>
            <a:pPr lvl="1"/>
            <a:r>
              <a:rPr lang="en-US" dirty="0" smtClean="0"/>
              <a:t>E.g., Point, Rectangle and Polygon</a:t>
            </a:r>
          </a:p>
          <a:p>
            <a:r>
              <a:rPr lang="en-US" dirty="0" smtClean="0"/>
              <a:t>Provides spatial partitioning and indexing for spatial data</a:t>
            </a:r>
          </a:p>
          <a:p>
            <a:pPr lvl="1"/>
            <a:r>
              <a:rPr lang="en-US" dirty="0" smtClean="0"/>
              <a:t>Grid file</a:t>
            </a:r>
          </a:p>
          <a:p>
            <a:pPr lvl="1"/>
            <a:r>
              <a:rPr lang="en-US" dirty="0" smtClean="0"/>
              <a:t>R-tree</a:t>
            </a:r>
          </a:p>
          <a:p>
            <a:pPr lvl="1"/>
            <a:r>
              <a:rPr lang="en-US" dirty="0" smtClean="0"/>
              <a:t>R+-tree</a:t>
            </a:r>
          </a:p>
          <a:p>
            <a:r>
              <a:rPr lang="en-US" dirty="0" smtClean="0"/>
              <a:t>Efficient </a:t>
            </a:r>
            <a:r>
              <a:rPr lang="en-US" dirty="0" err="1" smtClean="0"/>
              <a:t>MapReduce</a:t>
            </a:r>
            <a:r>
              <a:rPr lang="en-US" dirty="0" smtClean="0"/>
              <a:t> operations for spatial </a:t>
            </a:r>
            <a:r>
              <a:rPr lang="en-US" dirty="0" smtClean="0"/>
              <a:t>queries</a:t>
            </a:r>
            <a:endParaRPr lang="en-US" dirty="0" smtClean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5086" y="2094098"/>
            <a:ext cx="3480299" cy="222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94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CG_Hadoop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085850"/>
            <a:ext cx="7805856" cy="5391150"/>
          </a:xfrm>
        </p:spPr>
        <p:txBody>
          <a:bodyPr/>
          <a:lstStyle/>
          <a:p>
            <a:r>
              <a:rPr lang="en-US" dirty="0" smtClean="0"/>
              <a:t>Make use of </a:t>
            </a:r>
            <a:r>
              <a:rPr lang="en-US" dirty="0" err="1" smtClean="0"/>
              <a:t>SpatialHadoop</a:t>
            </a:r>
            <a:r>
              <a:rPr lang="en-US" dirty="0" smtClean="0"/>
              <a:t> to speedup computational geometry algorithms</a:t>
            </a:r>
          </a:p>
          <a:p>
            <a:pPr lvl="1"/>
            <a:r>
              <a:rPr lang="en-US" dirty="0" smtClean="0"/>
              <a:t>Polygon union, Skyline, Convex Hull, Farthest/Closest Pair</a:t>
            </a:r>
          </a:p>
          <a:p>
            <a:r>
              <a:rPr lang="en-US" dirty="0" smtClean="0"/>
              <a:t>Single machine implementation</a:t>
            </a:r>
          </a:p>
          <a:p>
            <a:pPr lvl="1"/>
            <a:r>
              <a:rPr lang="en-US" dirty="0" smtClean="0"/>
              <a:t>E.g., Skyline </a:t>
            </a:r>
            <a:r>
              <a:rPr lang="en-US" dirty="0"/>
              <a:t>of 4 billion points takes three </a:t>
            </a:r>
            <a:r>
              <a:rPr lang="en-US" dirty="0" smtClean="0"/>
              <a:t>hours</a:t>
            </a:r>
          </a:p>
          <a:p>
            <a:r>
              <a:rPr lang="en-US" dirty="0" smtClean="0"/>
              <a:t>Straight forward implementation in </a:t>
            </a:r>
            <a:r>
              <a:rPr lang="en-US" dirty="0" err="1" smtClean="0"/>
              <a:t>Hadoop</a:t>
            </a:r>
            <a:endParaRPr lang="en-US" dirty="0" smtClean="0"/>
          </a:p>
          <a:p>
            <a:pPr lvl="1"/>
            <a:r>
              <a:rPr lang="en-US" dirty="0" err="1" smtClean="0"/>
              <a:t>Hadoop</a:t>
            </a:r>
            <a:r>
              <a:rPr lang="en-US" dirty="0" smtClean="0"/>
              <a:t> parallel </a:t>
            </a:r>
            <a:r>
              <a:rPr lang="en-US" dirty="0" smtClean="0"/>
              <a:t>execution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More efficient implementation in </a:t>
            </a:r>
            <a:r>
              <a:rPr lang="en-US" dirty="0" err="1" smtClean="0"/>
              <a:t>SpatialHadoop</a:t>
            </a:r>
            <a:endParaRPr lang="en-US" dirty="0" smtClean="0"/>
          </a:p>
          <a:p>
            <a:pPr lvl="1"/>
            <a:r>
              <a:rPr lang="en-US" dirty="0" smtClean="0"/>
              <a:t>Spatial </a:t>
            </a:r>
            <a:r>
              <a:rPr lang="en-US" dirty="0" smtClean="0"/>
              <a:t>indexing</a:t>
            </a:r>
          </a:p>
          <a:p>
            <a:pPr lvl="1"/>
            <a:r>
              <a:rPr lang="en-US" dirty="0" smtClean="0"/>
              <a:t>Early </a:t>
            </a:r>
            <a:r>
              <a:rPr lang="en-US" dirty="0" smtClean="0"/>
              <a:t>pruning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Free open </a:t>
            </a:r>
            <a:r>
              <a:rPr lang="en-US" dirty="0"/>
              <a:t>source [http://spatialhadoop.cs.umn.edu</a:t>
            </a:r>
            <a:r>
              <a:rPr lang="en-US" dirty="0" smtClean="0"/>
              <a:t>/]</a:t>
            </a:r>
            <a:endParaRPr lang="en-US" dirty="0"/>
          </a:p>
        </p:txBody>
      </p:sp>
      <p:sp>
        <p:nvSpPr>
          <p:cNvPr id="4" name="Single Machine"/>
          <p:cNvSpPr/>
          <p:nvPr/>
        </p:nvSpPr>
        <p:spPr bwMode="auto">
          <a:xfrm>
            <a:off x="8517055" y="5789833"/>
            <a:ext cx="696036" cy="18288"/>
          </a:xfrm>
          <a:prstGeom prst="cube">
            <a:avLst>
              <a:gd name="adj" fmla="val 60957"/>
            </a:avLst>
          </a:prstGeom>
          <a:solidFill>
            <a:srgbClr val="92D050"/>
          </a:solidFill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5" name="Hadoop"/>
          <p:cNvSpPr/>
          <p:nvPr/>
        </p:nvSpPr>
        <p:spPr bwMode="auto">
          <a:xfrm>
            <a:off x="9500547" y="5332633"/>
            <a:ext cx="696036" cy="475488"/>
          </a:xfrm>
          <a:prstGeom prst="cube">
            <a:avLst/>
          </a:prstGeom>
          <a:solidFill>
            <a:srgbClr val="92D050"/>
          </a:solidFill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6" name="SpatialHadoop"/>
          <p:cNvSpPr/>
          <p:nvPr/>
        </p:nvSpPr>
        <p:spPr bwMode="auto">
          <a:xfrm>
            <a:off x="10540621" y="1555847"/>
            <a:ext cx="696036" cy="4252275"/>
          </a:xfrm>
          <a:prstGeom prst="cube">
            <a:avLst/>
          </a:prstGeom>
          <a:solidFill>
            <a:srgbClr val="92D050"/>
          </a:solidFill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8227" y="5873761"/>
            <a:ext cx="1255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Single Machine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89576" y="6150760"/>
            <a:ext cx="125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60842" y="5873761"/>
            <a:ext cx="1255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Spatial</a:t>
            </a:r>
            <a:br>
              <a:rPr lang="en-US" dirty="0" smtClean="0"/>
            </a:br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642711" y="4963301"/>
            <a:ext cx="691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29x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63450" y="1186515"/>
            <a:ext cx="691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260x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521604" y="5275669"/>
            <a:ext cx="691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1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BD28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animBg="1"/>
      <p:bldP spid="5" grpId="0" uiExpand="1" animBg="1"/>
      <p:bldP spid="6" grpId="0" uiExpand="1" animBg="1"/>
      <p:bldP spid="7" grpId="0" uiExpand="1"/>
      <p:bldP spid="8" grpId="0" uiExpand="1"/>
      <p:bldP spid="9" grpId="0" uiExpand="1"/>
      <p:bldP spid="10" grpId="0" uiExpand="1"/>
      <p:bldP spid="11" grpId="0" uiExpand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Overview</a:t>
            </a:r>
          </a:p>
          <a:p>
            <a:r>
              <a:rPr lang="en-US" dirty="0" err="1" smtClean="0">
                <a:solidFill>
                  <a:srgbClr val="7A0019"/>
                </a:solidFill>
              </a:rPr>
              <a:t>CG_Hadoop</a:t>
            </a:r>
            <a:endParaRPr lang="en-US" dirty="0" smtClean="0">
              <a:solidFill>
                <a:srgbClr val="7A0019"/>
              </a:solidFill>
            </a:endParaRPr>
          </a:p>
          <a:p>
            <a:pPr lvl="1"/>
            <a:r>
              <a:rPr lang="en-US" dirty="0" smtClean="0"/>
              <a:t>General Methodology</a:t>
            </a:r>
          </a:p>
          <a:p>
            <a:pPr lvl="1"/>
            <a:r>
              <a:rPr lang="en-US" dirty="0" smtClean="0"/>
              <a:t>Polygon union</a:t>
            </a:r>
          </a:p>
          <a:p>
            <a:pPr lvl="1"/>
            <a:r>
              <a:rPr lang="en-US" dirty="0" smtClean="0"/>
              <a:t>Skyline</a:t>
            </a:r>
          </a:p>
          <a:p>
            <a:pPr lvl="1"/>
            <a:r>
              <a:rPr lang="en-US" dirty="0" smtClean="0"/>
              <a:t>Convex Hull</a:t>
            </a:r>
          </a:p>
          <a:p>
            <a:pPr lvl="1"/>
            <a:r>
              <a:rPr lang="en-US" dirty="0" smtClean="0"/>
              <a:t>Farthest Pair</a:t>
            </a:r>
          </a:p>
          <a:p>
            <a:pPr lvl="1"/>
            <a:r>
              <a:rPr lang="en-US" dirty="0" smtClean="0"/>
              <a:t>Closest Pair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18874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All algorithms in </a:t>
            </a:r>
            <a:r>
              <a:rPr lang="en-US" dirty="0" err="1" smtClean="0"/>
              <a:t>CG_Hadoop</a:t>
            </a:r>
            <a:r>
              <a:rPr lang="en-US" dirty="0" smtClean="0"/>
              <a:t> employ a divide and conquer approach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1. Partition the input using </a:t>
            </a:r>
            <a:r>
              <a:rPr lang="en-US" dirty="0" err="1" smtClean="0"/>
              <a:t>Hadoop</a:t>
            </a:r>
            <a:r>
              <a:rPr lang="en-US" dirty="0" smtClean="0"/>
              <a:t>/</a:t>
            </a:r>
            <a:r>
              <a:rPr lang="en-US" dirty="0" err="1" smtClean="0"/>
              <a:t>SpatialHadoop</a:t>
            </a:r>
            <a:r>
              <a:rPr lang="en-US" dirty="0" smtClean="0"/>
              <a:t> </a:t>
            </a:r>
            <a:r>
              <a:rPr lang="en-US" dirty="0" err="1" smtClean="0"/>
              <a:t>partitioner</a:t>
            </a:r>
            <a:endParaRPr lang="en-US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2. (Optional) prune partitions that do not contribute to answer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3. Apply the algorithm locally in each partition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4. Combine the partial answers to compute the final 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Partitioning of 400 GB OSM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331057"/>
            <a:ext cx="10871200" cy="4900736"/>
          </a:xfrm>
        </p:spPr>
      </p:pic>
    </p:spTree>
    <p:extLst>
      <p:ext uri="{BB962C8B-B14F-4D97-AF65-F5344CB8AC3E}">
        <p14:creationId xmlns:p14="http://schemas.microsoft.com/office/powerpoint/2010/main" val="247507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Polygon Union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58" y="2522893"/>
            <a:ext cx="3691029" cy="3691029"/>
          </a:xfrm>
        </p:spPr>
      </p:pic>
      <p:pic>
        <p:nvPicPr>
          <p:cNvPr id="17" name="Content Placeholder 16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155" y="2522893"/>
            <a:ext cx="3684587" cy="3684588"/>
          </a:xfrm>
        </p:spPr>
      </p:pic>
      <p:sp>
        <p:nvSpPr>
          <p:cNvPr id="7" name="TextBox 6"/>
          <p:cNvSpPr txBox="1"/>
          <p:nvPr/>
        </p:nvSpPr>
        <p:spPr>
          <a:xfrm>
            <a:off x="1332058" y="1320578"/>
            <a:ext cx="937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Compute the union of a set of polygons</a:t>
            </a:r>
            <a:endParaRPr lang="en-US" sz="3200" dirty="0"/>
          </a:p>
        </p:txBody>
      </p:sp>
      <p:sp>
        <p:nvSpPr>
          <p:cNvPr id="8" name="Text Placeholder 17"/>
          <p:cNvSpPr txBox="1">
            <a:spLocks/>
          </p:cNvSpPr>
          <p:nvPr/>
        </p:nvSpPr>
        <p:spPr bwMode="auto">
          <a:xfrm>
            <a:off x="839788" y="1915899"/>
            <a:ext cx="5157787" cy="58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30000"/>
              <a:buFont typeface="Arial" pitchFamily="34" charset="0"/>
              <a:buChar char="■"/>
              <a:defRPr sz="2400" b="1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q"/>
              <a:defRPr sz="2000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2pPr>
            <a:lvl3pPr marL="129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Ø"/>
              <a:defRPr sz="2000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50000"/>
              <a:buFont typeface="Courier New" pitchFamily="49" charset="0"/>
              <a:buChar char="o"/>
              <a:defRPr sz="2000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5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Input</a:t>
            </a:r>
            <a:endParaRPr lang="en-US" kern="0" dirty="0"/>
          </a:p>
        </p:txBody>
      </p:sp>
      <p:sp>
        <p:nvSpPr>
          <p:cNvPr id="9" name="Text Placeholder 18"/>
          <p:cNvSpPr txBox="1">
            <a:spLocks/>
          </p:cNvSpPr>
          <p:nvPr/>
        </p:nvSpPr>
        <p:spPr>
          <a:xfrm>
            <a:off x="6172200" y="1915899"/>
            <a:ext cx="5183188" cy="589175"/>
          </a:xfrm>
          <a:prstGeom prst="rect">
            <a:avLst/>
          </a:prstGeom>
        </p:spPr>
        <p:txBody>
          <a:bodyPr/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AutoNum type="arabicPeriod"/>
              <a:defRPr sz="2400" b="1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1pPr>
            <a:lvl2pPr marL="83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AutoNum type="circleNumDbPlain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2pPr>
            <a:lvl3pPr marL="129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  <a:cs typeface="HyhwpEQ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Output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848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Polygon Union in </a:t>
            </a:r>
            <a:r>
              <a:rPr lang="en-US" dirty="0" err="1" smtClean="0"/>
              <a:t>CG_Hadoop</a:t>
            </a:r>
            <a:endParaRPr lang="en-US" dirty="0"/>
          </a:p>
        </p:txBody>
      </p:sp>
      <p:sp>
        <p:nvSpPr>
          <p:cNvPr id="10" name="Text Placeholder 17"/>
          <p:cNvSpPr txBox="1">
            <a:spLocks/>
          </p:cNvSpPr>
          <p:nvPr/>
        </p:nvSpPr>
        <p:spPr bwMode="auto">
          <a:xfrm>
            <a:off x="3657931" y="990610"/>
            <a:ext cx="2053318" cy="58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30000"/>
              <a:buFont typeface="Arial" pitchFamily="34" charset="0"/>
              <a:buChar char="■"/>
              <a:defRPr sz="2400" b="1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q"/>
              <a:defRPr sz="2000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2pPr>
            <a:lvl3pPr marL="129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Ø"/>
              <a:defRPr sz="2000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50000"/>
              <a:buFont typeface="Courier New" pitchFamily="49" charset="0"/>
              <a:buChar char="o"/>
              <a:defRPr sz="2000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5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 err="1" smtClean="0"/>
              <a:t>Hadoop</a:t>
            </a:r>
            <a:endParaRPr lang="en-US" kern="0" dirty="0"/>
          </a:p>
        </p:txBody>
      </p:sp>
      <p:sp>
        <p:nvSpPr>
          <p:cNvPr id="30" name="alignment-rectangle" hidden="1"/>
          <p:cNvSpPr/>
          <p:nvPr/>
        </p:nvSpPr>
        <p:spPr bwMode="auto">
          <a:xfrm>
            <a:off x="2250831" y="2903632"/>
            <a:ext cx="2303584" cy="2303584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  <p:pic>
        <p:nvPicPr>
          <p:cNvPr id="28" name="h-part-before-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44" y="1870592"/>
            <a:ext cx="4369664" cy="4369664"/>
          </a:xfrm>
          <a:prstGeom prst="rect">
            <a:avLst/>
          </a:prstGeom>
        </p:spPr>
      </p:pic>
      <p:pic>
        <p:nvPicPr>
          <p:cNvPr id="27" name="h-part-before-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44" y="1870592"/>
            <a:ext cx="4369664" cy="4369664"/>
          </a:xfrm>
          <a:prstGeom prst="rect">
            <a:avLst/>
          </a:prstGeom>
        </p:spPr>
      </p:pic>
      <p:pic>
        <p:nvPicPr>
          <p:cNvPr id="26" name="h-part-before-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44" y="1870592"/>
            <a:ext cx="4369664" cy="4369664"/>
          </a:xfrm>
          <a:prstGeom prst="rect">
            <a:avLst/>
          </a:prstGeom>
        </p:spPr>
      </p:pic>
      <p:pic>
        <p:nvPicPr>
          <p:cNvPr id="24" name="h-part-before-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44" y="1870592"/>
            <a:ext cx="4369664" cy="4369664"/>
          </a:xfrm>
          <a:prstGeom prst="rect">
            <a:avLst/>
          </a:prstGeom>
        </p:spPr>
      </p:pic>
      <p:pic>
        <p:nvPicPr>
          <p:cNvPr id="34" name="h-part-after-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136" y="4125960"/>
            <a:ext cx="2185416" cy="2185416"/>
          </a:xfrm>
          <a:prstGeom prst="rect">
            <a:avLst/>
          </a:prstGeom>
        </p:spPr>
      </p:pic>
      <p:pic>
        <p:nvPicPr>
          <p:cNvPr id="33" name="h-part-after-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040" y="4125960"/>
            <a:ext cx="2185416" cy="2185416"/>
          </a:xfrm>
          <a:prstGeom prst="rect">
            <a:avLst/>
          </a:prstGeom>
        </p:spPr>
      </p:pic>
      <p:pic>
        <p:nvPicPr>
          <p:cNvPr id="32" name="h-part-after-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496" y="1825655"/>
            <a:ext cx="2185416" cy="2185416"/>
          </a:xfrm>
          <a:prstGeom prst="rect">
            <a:avLst/>
          </a:prstGeom>
        </p:spPr>
      </p:pic>
      <p:pic>
        <p:nvPicPr>
          <p:cNvPr id="31" name="h-part-after-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040" y="1821600"/>
            <a:ext cx="2185416" cy="2185416"/>
          </a:xfrm>
          <a:prstGeom prst="rect">
            <a:avLst/>
          </a:prstGeom>
        </p:spPr>
      </p:pic>
      <p:pic>
        <p:nvPicPr>
          <p:cNvPr id="37" name="h-result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680" y="1884240"/>
            <a:ext cx="4370832" cy="4370832"/>
          </a:xfrm>
          <a:prstGeom prst="rect">
            <a:avLst/>
          </a:prstGeom>
        </p:spPr>
      </p:pic>
      <p:pic>
        <p:nvPicPr>
          <p:cNvPr id="14" name="sh-part-before-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716" y="1870592"/>
            <a:ext cx="4369664" cy="4369664"/>
          </a:xfrm>
          <a:prstGeom prst="rect">
            <a:avLst/>
          </a:prstGeom>
        </p:spPr>
      </p:pic>
      <p:pic>
        <p:nvPicPr>
          <p:cNvPr id="15" name="sh-part-before-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716" y="1870592"/>
            <a:ext cx="4369664" cy="4369664"/>
          </a:xfrm>
          <a:prstGeom prst="rect">
            <a:avLst/>
          </a:prstGeom>
        </p:spPr>
      </p:pic>
      <p:pic>
        <p:nvPicPr>
          <p:cNvPr id="16" name="sh-part-before-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716" y="1870592"/>
            <a:ext cx="4369664" cy="4369664"/>
          </a:xfrm>
          <a:prstGeom prst="rect">
            <a:avLst/>
          </a:prstGeom>
        </p:spPr>
      </p:pic>
      <p:pic>
        <p:nvPicPr>
          <p:cNvPr id="17" name="sh-part-before-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716" y="1870592"/>
            <a:ext cx="4369664" cy="4369664"/>
          </a:xfrm>
          <a:prstGeom prst="rect">
            <a:avLst/>
          </a:prstGeom>
        </p:spPr>
      </p:pic>
      <p:pic>
        <p:nvPicPr>
          <p:cNvPr id="18" name="sh-part-after-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208" y="4125960"/>
            <a:ext cx="2185416" cy="2185416"/>
          </a:xfrm>
          <a:prstGeom prst="rect">
            <a:avLst/>
          </a:prstGeom>
        </p:spPr>
      </p:pic>
      <p:pic>
        <p:nvPicPr>
          <p:cNvPr id="19" name="sh-part-after-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112" y="4125960"/>
            <a:ext cx="2185416" cy="2185416"/>
          </a:xfrm>
          <a:prstGeom prst="rect">
            <a:avLst/>
          </a:prstGeom>
        </p:spPr>
      </p:pic>
      <p:pic>
        <p:nvPicPr>
          <p:cNvPr id="20" name="sh-part-after-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568" y="1825655"/>
            <a:ext cx="2185416" cy="2185416"/>
          </a:xfrm>
          <a:prstGeom prst="rect">
            <a:avLst/>
          </a:prstGeom>
        </p:spPr>
      </p:pic>
      <p:pic>
        <p:nvPicPr>
          <p:cNvPr id="21" name="sh-part-after-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112" y="1821600"/>
            <a:ext cx="2185416" cy="2185416"/>
          </a:xfrm>
          <a:prstGeom prst="rect">
            <a:avLst/>
          </a:prstGeom>
        </p:spPr>
      </p:pic>
      <p:pic>
        <p:nvPicPr>
          <p:cNvPr id="22" name="sh-result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52" y="1884240"/>
            <a:ext cx="4370832" cy="4370832"/>
          </a:xfrm>
          <a:prstGeom prst="rect">
            <a:avLst/>
          </a:prstGeom>
        </p:spPr>
      </p:pic>
      <p:sp>
        <p:nvSpPr>
          <p:cNvPr id="23" name="Text Placeholder 17"/>
          <p:cNvSpPr txBox="1">
            <a:spLocks/>
          </p:cNvSpPr>
          <p:nvPr/>
        </p:nvSpPr>
        <p:spPr bwMode="auto">
          <a:xfrm>
            <a:off x="7824493" y="990610"/>
            <a:ext cx="3447350" cy="58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30000"/>
              <a:buFont typeface="Arial" pitchFamily="34" charset="0"/>
              <a:buChar char="■"/>
              <a:defRPr sz="2400" b="1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q"/>
              <a:defRPr sz="2000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2pPr>
            <a:lvl3pPr marL="129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Ø"/>
              <a:defRPr sz="2000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50000"/>
              <a:buFont typeface="Courier New" pitchFamily="49" charset="0"/>
              <a:buChar char="o"/>
              <a:defRPr sz="2000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5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  <a:ea typeface="+mn-ea"/>
                <a:cs typeface="HyhwpEQ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90337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kern="0" dirty="0" err="1" smtClean="0"/>
              <a:t>SpatialHadoop</a:t>
            </a:r>
            <a:endParaRPr lang="en-US" kern="0" dirty="0"/>
          </a:p>
        </p:txBody>
      </p:sp>
      <p:sp>
        <p:nvSpPr>
          <p:cNvPr id="25" name="TextBox 24"/>
          <p:cNvSpPr txBox="1"/>
          <p:nvPr/>
        </p:nvSpPr>
        <p:spPr>
          <a:xfrm>
            <a:off x="-43540" y="1652040"/>
            <a:ext cx="1582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</a:t>
            </a:r>
            <a:r>
              <a:rPr lang="en-US" sz="2400" dirty="0" smtClean="0"/>
              <a:t>Partition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-38932" y="2113705"/>
            <a:ext cx="2012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 </a:t>
            </a:r>
            <a:r>
              <a:rPr lang="en-US" sz="2400" dirty="0" smtClean="0">
                <a:sym typeface="Wingdings" panose="05000000000000000000" pitchFamily="2" charset="2"/>
              </a:rPr>
              <a:t>Local union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-35341" y="2589083"/>
            <a:ext cx="2149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 </a:t>
            </a:r>
            <a:r>
              <a:rPr lang="en-US" sz="2400" dirty="0" smtClean="0">
                <a:sym typeface="Wingdings" panose="05000000000000000000" pitchFamily="2" charset="2"/>
              </a:rPr>
              <a:t>Global union</a:t>
            </a:r>
            <a:endParaRPr lang="en-US" sz="2400" dirty="0"/>
          </a:p>
        </p:txBody>
      </p:sp>
      <p:sp>
        <p:nvSpPr>
          <p:cNvPr id="38" name="current-step"/>
          <p:cNvSpPr/>
          <p:nvPr/>
        </p:nvSpPr>
        <p:spPr bwMode="auto">
          <a:xfrm>
            <a:off x="0" y="1652040"/>
            <a:ext cx="2042640" cy="432847"/>
          </a:xfrm>
          <a:prstGeom prst="rect">
            <a:avLst/>
          </a:prstGeom>
          <a:solidFill>
            <a:srgbClr val="F8BD28">
              <a:alpha val="30196"/>
            </a:srgbClr>
          </a:solidFill>
          <a:ln w="38100" cap="flat" cmpd="sng" algn="ctr">
            <a:solidFill>
              <a:srgbClr val="F8BD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913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-0.09479 -0.16782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840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09414 -0.16782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-84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-0.09479 0.1680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840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09414 0.1680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840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09479 -0.16782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840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09414 -0.16782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-840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09479 0.1680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840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09414 0.16806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-3.95833E-6 0.06598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750" fill="hold"/>
                                        <p:tgtEl>
                                          <p:spTgt spid="3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750" fill="hold"/>
                                        <p:tgtEl>
                                          <p:spTgt spid="3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750" fill="hold"/>
                                        <p:tgtEl>
                                          <p:spTgt spid="3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750" fill="hold"/>
                                        <p:tgtEl>
                                          <p:spTgt spid="3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09453 -0.16968 " pathEditMode="relative" rAng="0" ptsTypes="AA">
                                      <p:cBhvr>
                                        <p:cTn id="10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8495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0.09388 -0.16968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-849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-0.09388 0.16574 " pathEditMode="relative" rAng="0" ptsTypes="AA">
                                      <p:cBhvr>
                                        <p:cTn id="10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8287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0.09388 0.16643 " pathEditMode="relative" rAng="0" ptsTypes="AA">
                                      <p:cBhvr>
                                        <p:cTn id="10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831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750" fill="hold"/>
                                        <p:tgtEl>
                                          <p:spTgt spid="1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750" fill="hold"/>
                                        <p:tgtEl>
                                          <p:spTgt spid="1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750" fill="hold"/>
                                        <p:tgtEl>
                                          <p:spTgt spid="2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750" fill="hold"/>
                                        <p:tgtEl>
                                          <p:spTgt spid="2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09453 -0.16968 " pathEditMode="relative" rAng="0" ptsTypes="AA">
                                      <p:cBhvr>
                                        <p:cTn id="1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8495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09388 -0.16968 " pathEditMode="relative" rAng="0" ptsTypes="AA">
                                      <p:cBhvr>
                                        <p:cTn id="1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-849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-0.09388 0.16574 " pathEditMode="relative" rAng="0" ptsTypes="AA">
                                      <p:cBhvr>
                                        <p:cTn id="1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8287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0.09388 0.16643 " pathEditMode="relative" rAng="0" ptsTypes="AA">
                                      <p:cBhvr>
                                        <p:cTn id="12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6598 L -3.95833E-6 0.13542 " pathEditMode="relative" rAng="0" ptsTypes="AA">
                                      <p:cBhvr>
                                        <p:cTn id="1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um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foM">
      <a:majorFont>
        <a:latin typeface="HY견고딕"/>
        <a:ea typeface="HY견고딕"/>
        <a:cs typeface=""/>
      </a:majorFont>
      <a:minorFont>
        <a:latin typeface="Times New Roman"/>
        <a:ea typeface="HyhwpEQ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A5002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A5002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34" charset="-127"/>
          </a:defRPr>
        </a:defPPr>
      </a:lstStyle>
    </a:lnDef>
  </a:objectDefaults>
  <a:extraClrSchemeLst>
    <a:extraClrScheme>
      <a:clrScheme name="UfoM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foM 2">
        <a:dk1>
          <a:srgbClr val="000000"/>
        </a:dk1>
        <a:lt1>
          <a:srgbClr val="FFFFFF"/>
        </a:lt1>
        <a:dk2>
          <a:srgbClr val="005250"/>
        </a:dk2>
        <a:lt2>
          <a:srgbClr val="808080"/>
        </a:lt2>
        <a:accent1>
          <a:srgbClr val="008080"/>
        </a:accent1>
        <a:accent2>
          <a:srgbClr val="1CB094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189F86"/>
        </a:accent6>
        <a:hlink>
          <a:srgbClr val="99D1C2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foM 3">
        <a:dk1>
          <a:srgbClr val="000000"/>
        </a:dk1>
        <a:lt1>
          <a:srgbClr val="F2F3C7"/>
        </a:lt1>
        <a:dk2>
          <a:srgbClr val="333300"/>
        </a:dk2>
        <a:lt2>
          <a:srgbClr val="808080"/>
        </a:lt2>
        <a:accent1>
          <a:srgbClr val="747660"/>
        </a:accent1>
        <a:accent2>
          <a:srgbClr val="A99B69"/>
        </a:accent2>
        <a:accent3>
          <a:srgbClr val="F7F8E0"/>
        </a:accent3>
        <a:accent4>
          <a:srgbClr val="000000"/>
        </a:accent4>
        <a:accent5>
          <a:srgbClr val="BCBDB6"/>
        </a:accent5>
        <a:accent6>
          <a:srgbClr val="998C5E"/>
        </a:accent6>
        <a:hlink>
          <a:srgbClr val="95916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foM 4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194293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BB0C8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foM 5">
        <a:dk1>
          <a:srgbClr val="000000"/>
        </a:dk1>
        <a:lt1>
          <a:srgbClr val="FFFFFF"/>
        </a:lt1>
        <a:dk2>
          <a:srgbClr val="4C0026"/>
        </a:dk2>
        <a:lt2>
          <a:srgbClr val="808080"/>
        </a:lt2>
        <a:accent1>
          <a:srgbClr val="7C1C45"/>
        </a:accent1>
        <a:accent2>
          <a:srgbClr val="C15D75"/>
        </a:accent2>
        <a:accent3>
          <a:srgbClr val="FFFFFF"/>
        </a:accent3>
        <a:accent4>
          <a:srgbClr val="000000"/>
        </a:accent4>
        <a:accent5>
          <a:srgbClr val="BFABB0"/>
        </a:accent5>
        <a:accent6>
          <a:srgbClr val="AF5369"/>
        </a:accent6>
        <a:hlink>
          <a:srgbClr val="C29D8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eldawy-prelim-oral</Template>
  <TotalTime>15484</TotalTime>
  <Words>602</Words>
  <Application>Microsoft Office PowerPoint</Application>
  <PresentationFormat>Widescreen</PresentationFormat>
  <Paragraphs>152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굴림</vt:lpstr>
      <vt:lpstr>Arial</vt:lpstr>
      <vt:lpstr>Arial Black</vt:lpstr>
      <vt:lpstr>Calibri</vt:lpstr>
      <vt:lpstr>Courier New</vt:lpstr>
      <vt:lpstr>HY견고딕</vt:lpstr>
      <vt:lpstr>HyhwpEQ</vt:lpstr>
      <vt:lpstr>Times New Roman</vt:lpstr>
      <vt:lpstr>Wingdings</vt:lpstr>
      <vt:lpstr>umn</vt:lpstr>
      <vt:lpstr>CG_Hadoop: Computational Geometry in MapReduce</vt:lpstr>
      <vt:lpstr>Big Spatial Data</vt:lpstr>
      <vt:lpstr>SpatialHadoop</vt:lpstr>
      <vt:lpstr>CG_Hadoop</vt:lpstr>
      <vt:lpstr>Agenda</vt:lpstr>
      <vt:lpstr>General Methodology</vt:lpstr>
      <vt:lpstr>Example: Partitioning of 400 GB OSM Data</vt:lpstr>
      <vt:lpstr>Polygon Union</vt:lpstr>
      <vt:lpstr>Polygon Union in CG_Hadoop</vt:lpstr>
      <vt:lpstr>Skyline (Maximal Vectors)</vt:lpstr>
      <vt:lpstr>Skyline in CG_Hadoop</vt:lpstr>
      <vt:lpstr>Convex Hull</vt:lpstr>
      <vt:lpstr>Convex Hull in CG_Hadoop</vt:lpstr>
      <vt:lpstr>Farthest Pair</vt:lpstr>
      <vt:lpstr>Farthest Pair in CG_Hadoop</vt:lpstr>
      <vt:lpstr>Closest Pair</vt:lpstr>
      <vt:lpstr>Closest Pair in CG_Hadoop</vt:lpstr>
      <vt:lpstr>Experiments</vt:lpstr>
      <vt:lpstr>Real datasets</vt:lpstr>
      <vt:lpstr>Skyline</vt:lpstr>
      <vt:lpstr>Convex Hull</vt:lpstr>
      <vt:lpstr>Farthest/Closest Pair</vt:lpstr>
      <vt:lpstr>Conclusion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CG_Hadoop: Computational Geometry in MapReduce</dc:title>
  <dc:creator>eldawy</dc:creator>
  <cp:lastModifiedBy>eldawy</cp:lastModifiedBy>
  <cp:revision>297</cp:revision>
  <cp:lastPrinted>2013-10-30T06:40:44Z</cp:lastPrinted>
  <dcterms:created xsi:type="dcterms:W3CDTF">2013-10-21T11:43:27Z</dcterms:created>
  <dcterms:modified xsi:type="dcterms:W3CDTF">2013-11-08T13:59:46Z</dcterms:modified>
</cp:coreProperties>
</file>