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5"/>
  </p:notesMasterIdLst>
  <p:handoutMasterIdLst>
    <p:handoutMasterId r:id="rId46"/>
  </p:handoutMasterIdLst>
  <p:sldIdLst>
    <p:sldId id="260" r:id="rId2"/>
    <p:sldId id="269" r:id="rId3"/>
    <p:sldId id="297" r:id="rId4"/>
    <p:sldId id="270" r:id="rId5"/>
    <p:sldId id="281" r:id="rId6"/>
    <p:sldId id="309" r:id="rId7"/>
    <p:sldId id="302" r:id="rId8"/>
    <p:sldId id="303" r:id="rId9"/>
    <p:sldId id="304" r:id="rId10"/>
    <p:sldId id="305" r:id="rId11"/>
    <p:sldId id="306" r:id="rId12"/>
    <p:sldId id="282" r:id="rId13"/>
    <p:sldId id="285" r:id="rId14"/>
    <p:sldId id="289" r:id="rId15"/>
    <p:sldId id="290" r:id="rId16"/>
    <p:sldId id="307" r:id="rId17"/>
    <p:sldId id="265" r:id="rId18"/>
    <p:sldId id="319" r:id="rId19"/>
    <p:sldId id="308" r:id="rId20"/>
    <p:sldId id="292" r:id="rId21"/>
    <p:sldId id="293" r:id="rId22"/>
    <p:sldId id="320" r:id="rId23"/>
    <p:sldId id="318" r:id="rId24"/>
    <p:sldId id="310" r:id="rId25"/>
    <p:sldId id="312" r:id="rId26"/>
    <p:sldId id="315" r:id="rId27"/>
    <p:sldId id="316" r:id="rId28"/>
    <p:sldId id="313" r:id="rId29"/>
    <p:sldId id="314" r:id="rId30"/>
    <p:sldId id="317" r:id="rId31"/>
    <p:sldId id="268" r:id="rId32"/>
    <p:sldId id="298" r:id="rId33"/>
    <p:sldId id="300" r:id="rId34"/>
    <p:sldId id="299" r:id="rId35"/>
    <p:sldId id="327" r:id="rId36"/>
    <p:sldId id="301" r:id="rId37"/>
    <p:sldId id="291" r:id="rId38"/>
    <p:sldId id="321" r:id="rId39"/>
    <p:sldId id="322" r:id="rId40"/>
    <p:sldId id="323" r:id="rId41"/>
    <p:sldId id="324" r:id="rId42"/>
    <p:sldId id="325" r:id="rId43"/>
    <p:sldId id="326" r:id="rId44"/>
  </p:sldIdLst>
  <p:sldSz cx="9144000" cy="6858000" type="screen4x3"/>
  <p:notesSz cx="9271000" cy="6985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BB960544-59E5-47E2-8EA7-DA1EE8431185}">
          <p14:sldIdLst>
            <p14:sldId id="260"/>
            <p14:sldId id="269"/>
            <p14:sldId id="297"/>
            <p14:sldId id="270"/>
            <p14:sldId id="281"/>
            <p14:sldId id="309"/>
            <p14:sldId id="302"/>
            <p14:sldId id="303"/>
            <p14:sldId id="304"/>
            <p14:sldId id="305"/>
            <p14:sldId id="306"/>
            <p14:sldId id="282"/>
            <p14:sldId id="285"/>
            <p14:sldId id="289"/>
            <p14:sldId id="290"/>
            <p14:sldId id="307"/>
            <p14:sldId id="265"/>
            <p14:sldId id="319"/>
            <p14:sldId id="308"/>
            <p14:sldId id="292"/>
            <p14:sldId id="293"/>
            <p14:sldId id="320"/>
            <p14:sldId id="318"/>
            <p14:sldId id="310"/>
            <p14:sldId id="312"/>
            <p14:sldId id="315"/>
            <p14:sldId id="316"/>
            <p14:sldId id="313"/>
            <p14:sldId id="314"/>
            <p14:sldId id="317"/>
            <p14:sldId id="268"/>
            <p14:sldId id="298"/>
            <p14:sldId id="300"/>
            <p14:sldId id="299"/>
            <p14:sldId id="327"/>
            <p14:sldId id="301"/>
            <p14:sldId id="291"/>
            <p14:sldId id="321"/>
            <p14:sldId id="322"/>
            <p14:sldId id="323"/>
            <p14:sldId id="324"/>
            <p14:sldId id="325"/>
            <p14:sldId id="32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200">
          <p15:clr>
            <a:srgbClr val="A4A3A4"/>
          </p15:clr>
        </p15:guide>
        <p15:guide id="2" pos="292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F81BD"/>
    <a:srgbClr val="800000"/>
    <a:srgbClr val="FFFF66"/>
    <a:srgbClr val="FFFFFF"/>
    <a:srgbClr val="7F7F7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053" autoAdjust="0"/>
    <p:restoredTop sz="83481" autoAdjust="0"/>
  </p:normalViewPr>
  <p:slideViewPr>
    <p:cSldViewPr>
      <p:cViewPr varScale="1">
        <p:scale>
          <a:sx n="60" d="100"/>
          <a:sy n="60" d="100"/>
        </p:scale>
        <p:origin x="1416" y="4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56" d="100"/>
          <a:sy n="56" d="100"/>
        </p:scale>
        <p:origin x="-2838" y="-84"/>
      </p:cViewPr>
      <p:guideLst>
        <p:guide orient="horz" pos="2200"/>
        <p:guide pos="292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17433" cy="349250"/>
          </a:xfrm>
          <a:prstGeom prst="rect">
            <a:avLst/>
          </a:prstGeom>
        </p:spPr>
        <p:txBody>
          <a:bodyPr vert="horz" lIns="92885" tIns="46442" rIns="92885" bIns="4644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251421" y="0"/>
            <a:ext cx="4017433" cy="349250"/>
          </a:xfrm>
          <a:prstGeom prst="rect">
            <a:avLst/>
          </a:prstGeom>
        </p:spPr>
        <p:txBody>
          <a:bodyPr vert="horz" lIns="92885" tIns="46442" rIns="92885" bIns="46442" rtlCol="0"/>
          <a:lstStyle>
            <a:lvl1pPr algn="r">
              <a:defRPr sz="1200"/>
            </a:lvl1pPr>
          </a:lstStyle>
          <a:p>
            <a:fld id="{1B2C092F-9092-41F5-B746-943975546106}" type="datetimeFigureOut">
              <a:rPr lang="en-US" smtClean="0"/>
              <a:t>6/22/2014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634538"/>
            <a:ext cx="4017433" cy="349250"/>
          </a:xfrm>
          <a:prstGeom prst="rect">
            <a:avLst/>
          </a:prstGeom>
        </p:spPr>
        <p:txBody>
          <a:bodyPr vert="horz" lIns="92885" tIns="46442" rIns="92885" bIns="4644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251421" y="6634538"/>
            <a:ext cx="4017433" cy="349250"/>
          </a:xfrm>
          <a:prstGeom prst="rect">
            <a:avLst/>
          </a:prstGeom>
        </p:spPr>
        <p:txBody>
          <a:bodyPr vert="horz" lIns="92885" tIns="46442" rIns="92885" bIns="46442" rtlCol="0" anchor="b"/>
          <a:lstStyle>
            <a:lvl1pPr algn="r">
              <a:defRPr sz="1200"/>
            </a:lvl1pPr>
          </a:lstStyle>
          <a:p>
            <a:fld id="{50EABE12-2042-43D5-A5A2-85F6847854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292492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17433" cy="349250"/>
          </a:xfrm>
          <a:prstGeom prst="rect">
            <a:avLst/>
          </a:prstGeom>
        </p:spPr>
        <p:txBody>
          <a:bodyPr vert="horz" lIns="92885" tIns="46442" rIns="92885" bIns="4644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51421" y="0"/>
            <a:ext cx="4017433" cy="349250"/>
          </a:xfrm>
          <a:prstGeom prst="rect">
            <a:avLst/>
          </a:prstGeom>
        </p:spPr>
        <p:txBody>
          <a:bodyPr vert="horz" lIns="92885" tIns="46442" rIns="92885" bIns="46442" rtlCol="0"/>
          <a:lstStyle>
            <a:lvl1pPr algn="r">
              <a:defRPr sz="1200"/>
            </a:lvl1pPr>
          </a:lstStyle>
          <a:p>
            <a:fld id="{79CAEA86-C414-489A-A45A-FCB8C08C7E83}" type="datetimeFigureOut">
              <a:rPr lang="en-US" smtClean="0"/>
              <a:t>6/22/2014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89250" y="523875"/>
            <a:ext cx="3492500" cy="2619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885" tIns="46442" rIns="92885" bIns="46442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27100" y="3317875"/>
            <a:ext cx="7416800" cy="3143250"/>
          </a:xfrm>
          <a:prstGeom prst="rect">
            <a:avLst/>
          </a:prstGeom>
        </p:spPr>
        <p:txBody>
          <a:bodyPr vert="horz" lIns="92885" tIns="46442" rIns="92885" bIns="46442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634538"/>
            <a:ext cx="4017433" cy="349250"/>
          </a:xfrm>
          <a:prstGeom prst="rect">
            <a:avLst/>
          </a:prstGeom>
        </p:spPr>
        <p:txBody>
          <a:bodyPr vert="horz" lIns="92885" tIns="46442" rIns="92885" bIns="4644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51421" y="6634538"/>
            <a:ext cx="4017433" cy="349250"/>
          </a:xfrm>
          <a:prstGeom prst="rect">
            <a:avLst/>
          </a:prstGeom>
        </p:spPr>
        <p:txBody>
          <a:bodyPr vert="horz" lIns="92885" tIns="46442" rIns="92885" bIns="46442" rtlCol="0" anchor="b"/>
          <a:lstStyle>
            <a:lvl1pPr algn="r">
              <a:defRPr sz="1200"/>
            </a:lvl1pPr>
          </a:lstStyle>
          <a:p>
            <a:fld id="{5EC3B81D-8E89-457B-AB7B-665DC59A0A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104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89250" y="523875"/>
            <a:ext cx="3492500" cy="26193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C3B81D-8E89-457B-AB7B-665DC59A0AA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64121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89250" y="523875"/>
            <a:ext cx="3492500" cy="26193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C3B81D-8E89-457B-AB7B-665DC59A0AA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31999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Generated from 40GB</a:t>
            </a:r>
          </a:p>
          <a:p>
            <a:r>
              <a:rPr lang="en-US" dirty="0" smtClean="0"/>
              <a:t>Around</a:t>
            </a:r>
            <a:r>
              <a:rPr lang="en-US" baseline="0" dirty="0" smtClean="0"/>
              <a:t> 400 Million points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C3B81D-8E89-457B-AB7B-665DC59A0AAA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53032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89250" y="523875"/>
            <a:ext cx="3492500" cy="26193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sz="1200" dirty="0" smtClean="0"/>
              <a:t>Shubin Zhang (chinese academy of science), J. Han, Z. Liu, K. Wang, and S. Feng. </a:t>
            </a:r>
            <a:r>
              <a:rPr lang="nb-NO" sz="1200" b="1" dirty="0" smtClean="0"/>
              <a:t>Spatial </a:t>
            </a:r>
            <a:r>
              <a:rPr lang="en-US" sz="1200" b="1" dirty="0" smtClean="0"/>
              <a:t>Queries Evaluation with </a:t>
            </a:r>
            <a:r>
              <a:rPr lang="en-US" sz="1200" b="1" dirty="0" err="1" smtClean="0"/>
              <a:t>MapReduce</a:t>
            </a:r>
            <a:r>
              <a:rPr lang="en-US" sz="1200" dirty="0" smtClean="0"/>
              <a:t>. In </a:t>
            </a:r>
            <a:r>
              <a:rPr lang="en-US" sz="1200" i="1" dirty="0" smtClean="0"/>
              <a:t>Proceedings of the International Conference on Grid and Cooperative Computing’09</a:t>
            </a:r>
            <a:endParaRPr lang="en-US" sz="1200" dirty="0" smtClean="0"/>
          </a:p>
          <a:p>
            <a:r>
              <a:rPr lang="en-US" sz="1200" dirty="0" smtClean="0"/>
              <a:t>A. Cary, Z. Sun, V. </a:t>
            </a:r>
            <a:r>
              <a:rPr lang="en-US" sz="1200" dirty="0" err="1" smtClean="0"/>
              <a:t>Hristidis</a:t>
            </a:r>
            <a:r>
              <a:rPr lang="en-US" sz="1200" dirty="0" smtClean="0"/>
              <a:t>, and N. </a:t>
            </a:r>
            <a:r>
              <a:rPr lang="en-US" sz="1200" dirty="0" err="1" smtClean="0"/>
              <a:t>Rishe</a:t>
            </a:r>
            <a:r>
              <a:rPr lang="en-US" sz="1200" dirty="0" smtClean="0"/>
              <a:t>. </a:t>
            </a:r>
            <a:r>
              <a:rPr lang="en-US" sz="1200" b="1" dirty="0" smtClean="0"/>
              <a:t>Experiences on Processing Spatial Data with </a:t>
            </a:r>
            <a:r>
              <a:rPr lang="en-US" sz="1200" b="1" dirty="0" err="1" smtClean="0"/>
              <a:t>MapReduce</a:t>
            </a:r>
            <a:r>
              <a:rPr lang="en-US" sz="1200" dirty="0" smtClean="0"/>
              <a:t>. </a:t>
            </a:r>
            <a:r>
              <a:rPr lang="fr-FR" sz="1200" i="1" dirty="0" smtClean="0"/>
              <a:t>SSDBM</a:t>
            </a:r>
            <a:r>
              <a:rPr lang="en-US" sz="1200" dirty="0" smtClean="0"/>
              <a:t>’09</a:t>
            </a:r>
          </a:p>
          <a:p>
            <a:endParaRPr lang="en-US" dirty="0" smtClean="0"/>
          </a:p>
          <a:p>
            <a:r>
              <a:rPr lang="en-US" dirty="0" smtClean="0"/>
              <a:t>Chi Zhang (Florida state), F. Li, and J. </a:t>
            </a:r>
            <a:r>
              <a:rPr lang="en-US" dirty="0" err="1" smtClean="0"/>
              <a:t>Jestes</a:t>
            </a:r>
            <a:r>
              <a:rPr lang="en-US" dirty="0" smtClean="0"/>
              <a:t>. </a:t>
            </a:r>
            <a:r>
              <a:rPr lang="en-US" b="1" dirty="0" smtClean="0"/>
              <a:t>Efficient Parallel </a:t>
            </a:r>
            <a:r>
              <a:rPr lang="en-US" b="1" dirty="0" err="1" smtClean="0"/>
              <a:t>kNN</a:t>
            </a:r>
            <a:r>
              <a:rPr lang="en-US" b="1" dirty="0" smtClean="0"/>
              <a:t> Joins for Large Data in </a:t>
            </a:r>
            <a:r>
              <a:rPr lang="en-US" b="1" dirty="0" err="1" smtClean="0"/>
              <a:t>MapReduce</a:t>
            </a:r>
            <a:r>
              <a:rPr lang="en-US" b="1" dirty="0" smtClean="0"/>
              <a:t> </a:t>
            </a:r>
            <a:r>
              <a:rPr lang="en-US" dirty="0" smtClean="0"/>
              <a:t>EDBT’12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W. Lu, Y. </a:t>
            </a:r>
            <a:r>
              <a:rPr lang="en-US" sz="1200" dirty="0" err="1" smtClean="0"/>
              <a:t>Shen</a:t>
            </a:r>
            <a:r>
              <a:rPr lang="en-US" sz="1200" dirty="0" smtClean="0"/>
              <a:t>, S. Chen, and B. C. </a:t>
            </a:r>
            <a:r>
              <a:rPr lang="en-US" sz="1200" dirty="0" err="1" smtClean="0"/>
              <a:t>Ooi</a:t>
            </a:r>
            <a:r>
              <a:rPr lang="en-US" sz="1200" dirty="0" smtClean="0"/>
              <a:t>. </a:t>
            </a:r>
            <a:r>
              <a:rPr lang="en-US" sz="1200" b="1" dirty="0" smtClean="0"/>
              <a:t>Efficient Processing of k </a:t>
            </a:r>
            <a:r>
              <a:rPr lang="en-US" sz="1200" b="1" dirty="0" err="1" smtClean="0"/>
              <a:t>Neareset</a:t>
            </a:r>
            <a:r>
              <a:rPr lang="en-US" sz="1200" b="1" dirty="0" smtClean="0"/>
              <a:t> Neighbor Joins using </a:t>
            </a:r>
            <a:r>
              <a:rPr lang="en-US" sz="1200" b="1" dirty="0" err="1" smtClean="0"/>
              <a:t>MapReduce</a:t>
            </a:r>
            <a:r>
              <a:rPr lang="en-US" sz="1200" dirty="0" smtClean="0"/>
              <a:t>, PVDLB’12</a:t>
            </a:r>
          </a:p>
          <a:p>
            <a:endParaRPr lang="en-US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[RNN] A. </a:t>
            </a:r>
            <a:r>
              <a:rPr lang="en-US" sz="1200" dirty="0" err="1" smtClean="0"/>
              <a:t>Akdogan</a:t>
            </a:r>
            <a:r>
              <a:rPr lang="en-US" sz="1200" dirty="0" smtClean="0"/>
              <a:t>, U. </a:t>
            </a:r>
            <a:r>
              <a:rPr lang="en-US" sz="1200" dirty="0" err="1" smtClean="0"/>
              <a:t>Demiryurek</a:t>
            </a:r>
            <a:r>
              <a:rPr lang="en-US" sz="1200" dirty="0" smtClean="0"/>
              <a:t>, F. </a:t>
            </a:r>
            <a:r>
              <a:rPr lang="en-US" sz="1200" dirty="0" err="1" smtClean="0"/>
              <a:t>Banaei-Kashani</a:t>
            </a:r>
            <a:r>
              <a:rPr lang="en-US" sz="1200" dirty="0" smtClean="0"/>
              <a:t>, and C. </a:t>
            </a:r>
            <a:r>
              <a:rPr lang="en-US" sz="1200" dirty="0" err="1" smtClean="0"/>
              <a:t>Shahabi</a:t>
            </a:r>
            <a:r>
              <a:rPr lang="en-US" sz="1200" dirty="0" smtClean="0"/>
              <a:t>. </a:t>
            </a:r>
            <a:r>
              <a:rPr lang="en-US" sz="1200" b="1" dirty="0" err="1" smtClean="0"/>
              <a:t>Voronoi</a:t>
            </a:r>
            <a:r>
              <a:rPr lang="en-US" sz="1200" b="1" dirty="0" smtClean="0"/>
              <a:t>-based Geospatial Query Processing with </a:t>
            </a:r>
            <a:r>
              <a:rPr lang="en-US" sz="1200" b="1" dirty="0" err="1" smtClean="0"/>
              <a:t>MapReduce</a:t>
            </a:r>
            <a:r>
              <a:rPr lang="en-US" sz="1200" dirty="0" smtClean="0"/>
              <a:t>. In </a:t>
            </a:r>
            <a:r>
              <a:rPr lang="en-US" sz="1200" i="1" dirty="0" smtClean="0"/>
              <a:t>International Conference on Cloud Computing Technology and Science</a:t>
            </a:r>
            <a:r>
              <a:rPr lang="en-US" sz="1200" dirty="0" smtClean="0"/>
              <a:t>’10</a:t>
            </a:r>
          </a:p>
          <a:p>
            <a:endParaRPr lang="en-US" dirty="0" smtClean="0"/>
          </a:p>
          <a:p>
            <a:r>
              <a:rPr lang="en-US" dirty="0" smtClean="0"/>
              <a:t>K. Wang, J. Han, B. </a:t>
            </a:r>
            <a:r>
              <a:rPr lang="en-US" dirty="0" err="1" smtClean="0"/>
              <a:t>Tu</a:t>
            </a:r>
            <a:r>
              <a:rPr lang="en-US" dirty="0" smtClean="0"/>
              <a:t>, J. D. </a:t>
            </a:r>
            <a:r>
              <a:rPr lang="en-US" dirty="0" err="1" smtClean="0"/>
              <a:t>amd</a:t>
            </a:r>
            <a:r>
              <a:rPr lang="en-US" dirty="0" smtClean="0"/>
              <a:t> Wei Zhou, and X. Song. </a:t>
            </a:r>
            <a:r>
              <a:rPr lang="en-US" b="1" dirty="0" smtClean="0"/>
              <a:t>Accelerating Spatial Data Processing with </a:t>
            </a:r>
            <a:r>
              <a:rPr lang="en-US" b="1" dirty="0" err="1" smtClean="0"/>
              <a:t>MapReduce</a:t>
            </a:r>
            <a:r>
              <a:rPr lang="en-US" dirty="0" smtClean="0"/>
              <a:t>. In </a:t>
            </a:r>
            <a:r>
              <a:rPr lang="en-US" i="1" dirty="0" smtClean="0"/>
              <a:t>International Conference on Parallel and Distributed Systems’10</a:t>
            </a:r>
            <a:endParaRPr lang="en-US" dirty="0" smtClean="0"/>
          </a:p>
          <a:p>
            <a:endParaRPr lang="en-US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S. Nishimura, S. Das, D. </a:t>
            </a:r>
            <a:r>
              <a:rPr lang="en-US" dirty="0" err="1" smtClean="0"/>
              <a:t>Agrawal</a:t>
            </a:r>
            <a:r>
              <a:rPr lang="en-US" dirty="0" smtClean="0"/>
              <a:t>, and A. E. </a:t>
            </a:r>
            <a:r>
              <a:rPr lang="en-US" dirty="0" err="1" smtClean="0"/>
              <a:t>Abbadi</a:t>
            </a:r>
            <a:r>
              <a:rPr lang="en-US" dirty="0" smtClean="0"/>
              <a:t>. </a:t>
            </a:r>
            <a:r>
              <a:rPr lang="it-IT" b="1" dirty="0" smtClean="0"/>
              <a:t>MD-HBase: A Scalable Multi-dimensional Data </a:t>
            </a:r>
            <a:r>
              <a:rPr lang="en-US" b="1" dirty="0" smtClean="0"/>
              <a:t>Infrastructure for Location Aware Services</a:t>
            </a:r>
            <a:r>
              <a:rPr lang="en-US" dirty="0" smtClean="0"/>
              <a:t>. MDM’11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C3B81D-8E89-457B-AB7B-665DC59A0AAA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90640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ChangeArrowheads="1"/>
          </p:cNvSpPr>
          <p:nvPr/>
        </p:nvSpPr>
        <p:spPr bwMode="white">
          <a:xfrm>
            <a:off x="609600" y="1600202"/>
            <a:ext cx="7924800" cy="157162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800"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0" y="0"/>
            <a:ext cx="9144000" cy="914400"/>
          </a:xfrm>
          <a:prstGeom prst="rect">
            <a:avLst/>
          </a:prstGeom>
          <a:solidFill>
            <a:srgbClr val="80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800" dirty="0">
              <a:solidFill>
                <a:srgbClr val="800000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Rectangle 8"/>
          <p:cNvSpPr>
            <a:spLocks noChangeArrowheads="1"/>
          </p:cNvSpPr>
          <p:nvPr/>
        </p:nvSpPr>
        <p:spPr bwMode="white">
          <a:xfrm>
            <a:off x="381000" y="76200"/>
            <a:ext cx="8534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r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None/>
              <a:defRPr/>
            </a:pPr>
            <a:r>
              <a:rPr lang="en-US" altLang="ko-KR" sz="4800" b="1" i="1" kern="1200" dirty="0" smtClean="0">
                <a:solidFill>
                  <a:srgbClr val="FFCC00"/>
                </a:solidFill>
                <a:latin typeface="Arial Black" pitchFamily="34" charset="0"/>
                <a:ea typeface="굴림" pitchFamily="34" charset="-127"/>
                <a:cs typeface="HyhwpEQ"/>
              </a:rPr>
              <a:t>University of Minnesota</a:t>
            </a:r>
            <a:endParaRPr lang="en-US" altLang="ko-KR" sz="4800" b="1" i="1" kern="1200" dirty="0">
              <a:solidFill>
                <a:srgbClr val="FFCC00"/>
              </a:solidFill>
              <a:latin typeface="Arial Black" pitchFamily="34" charset="0"/>
              <a:ea typeface="굴림" pitchFamily="34" charset="-127"/>
              <a:cs typeface="HyhwpEQ"/>
            </a:endParaRPr>
          </a:p>
        </p:txBody>
      </p:sp>
      <p:sp>
        <p:nvSpPr>
          <p:cNvPr id="7" name="Rectangle 9"/>
          <p:cNvSpPr>
            <a:spLocks noChangeArrowheads="1"/>
          </p:cNvSpPr>
          <p:nvPr/>
        </p:nvSpPr>
        <p:spPr bwMode="auto">
          <a:xfrm>
            <a:off x="0" y="6540500"/>
            <a:ext cx="9144000" cy="317500"/>
          </a:xfrm>
          <a:prstGeom prst="rect">
            <a:avLst/>
          </a:prstGeom>
          <a:solidFill>
            <a:srgbClr val="80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800"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8" name="Rectangle 10"/>
          <p:cNvSpPr>
            <a:spLocks noChangeArrowheads="1"/>
          </p:cNvSpPr>
          <p:nvPr/>
        </p:nvSpPr>
        <p:spPr bwMode="auto">
          <a:xfrm>
            <a:off x="0" y="6540500"/>
            <a:ext cx="2362200" cy="304800"/>
          </a:xfrm>
          <a:prstGeom prst="rect">
            <a:avLst/>
          </a:prstGeom>
          <a:solidFill>
            <a:srgbClr val="80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800"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3318" name="Rectangle 6"/>
          <p:cNvSpPr>
            <a:spLocks noGrp="1" noChangeArrowheads="1"/>
          </p:cNvSpPr>
          <p:nvPr>
            <p:ph type="ctrTitle"/>
          </p:nvPr>
        </p:nvSpPr>
        <p:spPr>
          <a:xfrm>
            <a:off x="685800" y="1800225"/>
            <a:ext cx="7848600" cy="1143000"/>
          </a:xfrm>
        </p:spPr>
        <p:txBody>
          <a:bodyPr/>
          <a:lstStyle>
            <a:lvl1pPr algn="ctr">
              <a:defRPr sz="3600">
                <a:solidFill>
                  <a:srgbClr val="800000"/>
                </a:solidFill>
              </a:defRPr>
            </a:lvl1pPr>
          </a:lstStyle>
          <a:p>
            <a:r>
              <a:rPr lang="en-US" altLang="ko-KR" smtClean="0"/>
              <a:t>Click to edit Master title style</a:t>
            </a:r>
            <a:endParaRPr lang="en-US" altLang="ko-KR" dirty="0"/>
          </a:p>
        </p:txBody>
      </p:sp>
      <p:sp>
        <p:nvSpPr>
          <p:cNvPr id="13319" name="Rectangle 7"/>
          <p:cNvSpPr>
            <a:spLocks noGrp="1" noChangeArrowheads="1"/>
          </p:cNvSpPr>
          <p:nvPr>
            <p:ph type="subTitle" idx="1"/>
          </p:nvPr>
        </p:nvSpPr>
        <p:spPr>
          <a:xfrm>
            <a:off x="914400" y="4140200"/>
            <a:ext cx="7315200" cy="1371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2200" b="0">
                <a:solidFill>
                  <a:srgbClr val="B90337"/>
                </a:solidFill>
              </a:defRPr>
            </a:lvl1pPr>
          </a:lstStyle>
          <a:p>
            <a:r>
              <a:rPr lang="en-US" altLang="ko-KR" smtClean="0"/>
              <a:t>Click to edit Master subtitle style</a:t>
            </a:r>
            <a:endParaRPr lang="en-US" altLang="ko-K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2"/>
          <p:cNvSpPr txBox="1">
            <a:spLocks noChangeArrowheads="1"/>
          </p:cNvSpPr>
          <p:nvPr/>
        </p:nvSpPr>
        <p:spPr>
          <a:xfrm>
            <a:off x="0" y="6540500"/>
            <a:ext cx="2362200" cy="317500"/>
          </a:xfrm>
          <a:prstGeom prst="rect">
            <a:avLst/>
          </a:prstGeom>
          <a:solidFill>
            <a:srgbClr val="FFC000"/>
          </a:solidFill>
        </p:spPr>
        <p:txBody>
          <a:bodyPr/>
          <a:lstStyle>
            <a:lvl1pPr>
              <a:defRPr smtClean="0"/>
            </a:lvl1pPr>
          </a:lstStyle>
          <a:p>
            <a:pPr algn="ctr">
              <a:defRPr/>
            </a:pPr>
            <a:endParaRPr lang="en-US" sz="1400" b="1" dirty="0">
              <a:solidFill>
                <a:srgbClr val="C00000"/>
              </a:solidFill>
              <a:latin typeface="Arial" charset="0"/>
              <a:ea typeface="HyhwpEQ" pitchFamily="18" charset="-127"/>
              <a:cs typeface="+mn-cs"/>
            </a:endParaRPr>
          </a:p>
        </p:txBody>
      </p:sp>
      <p:pic>
        <p:nvPicPr>
          <p:cNvPr id="5" name="Picture 15" descr="MHwdmk-RGB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275" y="6597650"/>
            <a:ext cx="2286000" cy="23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800000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rgbClr val="800000"/>
              </a:buClr>
              <a:buSzPct val="130000"/>
              <a:buFont typeface="Arial" pitchFamily="34" charset="0"/>
              <a:buChar char="■"/>
              <a:defRPr baseline="0">
                <a:latin typeface="Arial" pitchFamily="34" charset="0"/>
              </a:defRPr>
            </a:lvl1pPr>
            <a:lvl2pPr marL="914400" indent="-457200">
              <a:buClr>
                <a:srgbClr val="800000"/>
              </a:buClr>
              <a:buFont typeface="Wingdings" pitchFamily="2" charset="2"/>
              <a:buChar char="q"/>
              <a:defRPr baseline="0">
                <a:latin typeface="Arial" pitchFamily="34" charset="0"/>
              </a:defRPr>
            </a:lvl2pPr>
            <a:lvl3pPr>
              <a:buClr>
                <a:srgbClr val="800000"/>
              </a:buClr>
              <a:buFont typeface="Wingdings" pitchFamily="2" charset="2"/>
              <a:buChar char="Ø"/>
              <a:defRPr baseline="0">
                <a:latin typeface="Arial" pitchFamily="34" charset="0"/>
              </a:defRPr>
            </a:lvl3pPr>
            <a:lvl4pPr>
              <a:buClr>
                <a:srgbClr val="800000"/>
              </a:buClr>
              <a:buSzPct val="150000"/>
              <a:buFont typeface="Courier New" pitchFamily="49" charset="0"/>
              <a:buChar char="o"/>
              <a:defRPr baseline="0">
                <a:latin typeface="Arial" pitchFamily="34" charset="0"/>
              </a:defRPr>
            </a:lvl4pPr>
            <a:lvl5pPr>
              <a:buClr>
                <a:srgbClr val="800000"/>
              </a:buClr>
              <a:buSzPct val="150000"/>
              <a:buFont typeface="Arial" pitchFamily="34" charset="0"/>
              <a:buChar char="•"/>
              <a:defRPr baseline="0">
                <a:latin typeface="Arial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Line 2"/>
          <p:cNvSpPr>
            <a:spLocks noChangeShapeType="1"/>
          </p:cNvSpPr>
          <p:nvPr/>
        </p:nvSpPr>
        <p:spPr bwMode="ltGray">
          <a:xfrm>
            <a:off x="558800" y="971550"/>
            <a:ext cx="7239000" cy="0"/>
          </a:xfrm>
          <a:prstGeom prst="line">
            <a:avLst/>
          </a:prstGeom>
          <a:ln>
            <a:solidFill>
              <a:srgbClr val="C00000"/>
            </a:solidFill>
            <a:headEnd/>
            <a:tailEnd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  <p:txBody>
          <a:bodyPr/>
          <a:lstStyle/>
          <a:p>
            <a:pPr>
              <a:defRPr/>
            </a:pPr>
            <a:endParaRPr lang="en-US" sz="1800"/>
          </a:p>
        </p:txBody>
      </p:sp>
      <p:sp>
        <p:nvSpPr>
          <p:cNvPr id="12291" name="Rectangle 3"/>
          <p:cNvSpPr>
            <a:spLocks noChangeArrowheads="1"/>
          </p:cNvSpPr>
          <p:nvPr/>
        </p:nvSpPr>
        <p:spPr bwMode="auto">
          <a:xfrm>
            <a:off x="0" y="6540500"/>
            <a:ext cx="9144000" cy="317500"/>
          </a:xfrm>
          <a:prstGeom prst="rect">
            <a:avLst/>
          </a:prstGeom>
          <a:solidFill>
            <a:srgbClr val="B90337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800"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2293" name="Rectangle 5"/>
          <p:cNvSpPr>
            <a:spLocks noChangeArrowheads="1"/>
          </p:cNvSpPr>
          <p:nvPr/>
        </p:nvSpPr>
        <p:spPr bwMode="auto">
          <a:xfrm>
            <a:off x="8077200" y="0"/>
            <a:ext cx="838200" cy="819150"/>
          </a:xfrm>
          <a:prstGeom prst="rect">
            <a:avLst/>
          </a:prstGeom>
          <a:solidFill>
            <a:srgbClr val="B90337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800"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2294" name="Rectangle 6"/>
          <p:cNvSpPr>
            <a:spLocks noChangeArrowheads="1"/>
          </p:cNvSpPr>
          <p:nvPr/>
        </p:nvSpPr>
        <p:spPr bwMode="auto">
          <a:xfrm>
            <a:off x="7734300" y="152400"/>
            <a:ext cx="990600" cy="914400"/>
          </a:xfrm>
          <a:prstGeom prst="rect">
            <a:avLst/>
          </a:prstGeom>
          <a:solidFill>
            <a:srgbClr val="FFCC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800"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030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533400" y="1085850"/>
            <a:ext cx="8153400" cy="539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 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</a:p>
        </p:txBody>
      </p:sp>
      <p:sp>
        <p:nvSpPr>
          <p:cNvPr id="12298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533400" y="57150"/>
            <a:ext cx="70104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ko-KR" smtClean="0"/>
              <a:t>Click to edit Master title style</a:t>
            </a:r>
            <a:endParaRPr lang="en-US" altLang="ko-KR" dirty="0" smtClean="0"/>
          </a:p>
        </p:txBody>
      </p:sp>
      <p:sp>
        <p:nvSpPr>
          <p:cNvPr id="33" name="Rectangle 8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781800" y="6540500"/>
            <a:ext cx="1905000" cy="304800"/>
          </a:xfrm>
          <a:prstGeom prst="rect">
            <a:avLst/>
          </a:prstGeom>
        </p:spPr>
        <p:txBody>
          <a:bodyPr/>
          <a:lstStyle>
            <a:lvl1pPr algn="r">
              <a:defRPr sz="1400" baseline="0">
                <a:solidFill>
                  <a:srgbClr val="FFC000"/>
                </a:solidFill>
                <a:latin typeface="Arial" charset="0"/>
                <a:ea typeface="HyhwpEQ" pitchFamily="18" charset="-127"/>
                <a:cs typeface="+mn-cs"/>
              </a:defRPr>
            </a:lvl1pPr>
          </a:lstStyle>
          <a:p>
            <a:fld id="{59AD72FF-DCD3-454B-9407-EFF37FB380EC}" type="slidenum">
              <a:rPr lang="en-US" smtClean="0"/>
              <a:t>‹#›</a:t>
            </a:fld>
            <a:endParaRPr lang="en-US"/>
          </a:p>
        </p:txBody>
      </p:sp>
      <p:sp>
        <p:nvSpPr>
          <p:cNvPr id="34" name="Rectangle 9"/>
          <p:cNvSpPr>
            <a:spLocks noGrp="1" noChangeArrowheads="1"/>
          </p:cNvSpPr>
          <p:nvPr>
            <p:ph type="dt" sz="half" idx="2"/>
          </p:nvPr>
        </p:nvSpPr>
        <p:spPr>
          <a:xfrm>
            <a:off x="4057650" y="6540500"/>
            <a:ext cx="1028700" cy="304800"/>
          </a:xfrm>
          <a:prstGeom prst="rect">
            <a:avLst/>
          </a:prstGeom>
        </p:spPr>
        <p:txBody>
          <a:bodyPr/>
          <a:lstStyle>
            <a:lvl1pPr>
              <a:defRPr sz="1400" b="1" i="0" baseline="0">
                <a:solidFill>
                  <a:srgbClr val="FFC000"/>
                </a:solidFill>
                <a:latin typeface="Arial" charset="0"/>
                <a:ea typeface="HyhwpEQ" pitchFamily="18" charset="-127"/>
                <a:cs typeface="+mn-cs"/>
              </a:defRPr>
            </a:lvl1pPr>
          </a:lstStyle>
          <a:p>
            <a:fld id="{74036C05-D347-43AA-A88E-7DAECD979955}" type="datetimeFigureOut">
              <a:rPr lang="en-US" smtClean="0"/>
              <a:t>6/22/2014</a:t>
            </a:fld>
            <a:endParaRPr lang="en-US"/>
          </a:p>
        </p:txBody>
      </p:sp>
      <p:sp>
        <p:nvSpPr>
          <p:cNvPr id="35" name="Rectangle 12"/>
          <p:cNvSpPr>
            <a:spLocks noGrp="1" noChangeArrowheads="1"/>
          </p:cNvSpPr>
          <p:nvPr>
            <p:ph type="ftr" sz="quarter" idx="3"/>
          </p:nvPr>
        </p:nvSpPr>
        <p:spPr>
          <a:xfrm>
            <a:off x="0" y="6540500"/>
            <a:ext cx="2362200" cy="317500"/>
          </a:xfrm>
          <a:prstGeom prst="rect">
            <a:avLst/>
          </a:prstGeom>
          <a:solidFill>
            <a:srgbClr val="FFC000"/>
          </a:solidFill>
        </p:spPr>
        <p:txBody>
          <a:bodyPr/>
          <a:lstStyle>
            <a:lvl1pPr algn="ctr">
              <a:defRPr sz="1400" b="1" i="0" baseline="0">
                <a:solidFill>
                  <a:srgbClr val="C00000"/>
                </a:solidFill>
                <a:latin typeface="Arial" charset="0"/>
                <a:ea typeface="HyhwpEQ" pitchFamily="18" charset="-127"/>
                <a:cs typeface="+mn-cs"/>
              </a:defRPr>
            </a:lvl1pPr>
          </a:lstStyle>
          <a:p>
            <a:endParaRPr lang="en-US"/>
          </a:p>
        </p:txBody>
      </p:sp>
      <p:sp>
        <p:nvSpPr>
          <p:cNvPr id="11" name="Line 2"/>
          <p:cNvSpPr>
            <a:spLocks noChangeShapeType="1"/>
          </p:cNvSpPr>
          <p:nvPr/>
        </p:nvSpPr>
        <p:spPr bwMode="ltGray">
          <a:xfrm>
            <a:off x="558800" y="971550"/>
            <a:ext cx="7239000" cy="0"/>
          </a:xfrm>
          <a:prstGeom prst="line">
            <a:avLst/>
          </a:prstGeom>
          <a:ln>
            <a:solidFill>
              <a:srgbClr val="C00000"/>
            </a:solidFill>
            <a:headEnd/>
            <a:tailEnd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  <p:txBody>
          <a:bodyPr/>
          <a:lstStyle/>
          <a:p>
            <a:pPr>
              <a:defRPr/>
            </a:pPr>
            <a:endParaRPr lang="en-US" sz="1800"/>
          </a:p>
        </p:txBody>
      </p:sp>
      <p:sp>
        <p:nvSpPr>
          <p:cNvPr id="12" name="Rectangle 3"/>
          <p:cNvSpPr>
            <a:spLocks noChangeArrowheads="1"/>
          </p:cNvSpPr>
          <p:nvPr/>
        </p:nvSpPr>
        <p:spPr bwMode="auto">
          <a:xfrm>
            <a:off x="0" y="6540500"/>
            <a:ext cx="9144000" cy="317500"/>
          </a:xfrm>
          <a:prstGeom prst="rect">
            <a:avLst/>
          </a:prstGeom>
          <a:solidFill>
            <a:srgbClr val="B90337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800"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3" name="Rectangle 5"/>
          <p:cNvSpPr>
            <a:spLocks noChangeArrowheads="1"/>
          </p:cNvSpPr>
          <p:nvPr/>
        </p:nvSpPr>
        <p:spPr bwMode="auto">
          <a:xfrm>
            <a:off x="8077200" y="0"/>
            <a:ext cx="838200" cy="819150"/>
          </a:xfrm>
          <a:prstGeom prst="rect">
            <a:avLst/>
          </a:prstGeom>
          <a:solidFill>
            <a:srgbClr val="B90337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800"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4" name="Rectangle 6"/>
          <p:cNvSpPr>
            <a:spLocks noChangeArrowheads="1"/>
          </p:cNvSpPr>
          <p:nvPr/>
        </p:nvSpPr>
        <p:spPr bwMode="auto">
          <a:xfrm>
            <a:off x="7734300" y="152400"/>
            <a:ext cx="990600" cy="914400"/>
          </a:xfrm>
          <a:prstGeom prst="rect">
            <a:avLst/>
          </a:prstGeom>
          <a:solidFill>
            <a:srgbClr val="FFCC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800"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5" name="Line 2"/>
          <p:cNvSpPr>
            <a:spLocks noChangeShapeType="1"/>
          </p:cNvSpPr>
          <p:nvPr/>
        </p:nvSpPr>
        <p:spPr bwMode="ltGray">
          <a:xfrm>
            <a:off x="558800" y="971550"/>
            <a:ext cx="7239000" cy="0"/>
          </a:xfrm>
          <a:prstGeom prst="line">
            <a:avLst/>
          </a:prstGeom>
          <a:ln>
            <a:solidFill>
              <a:srgbClr val="800000"/>
            </a:solidFill>
            <a:headEnd/>
            <a:tailEnd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  <p:txBody>
          <a:bodyPr/>
          <a:lstStyle/>
          <a:p>
            <a:pPr>
              <a:defRPr/>
            </a:pPr>
            <a:endParaRPr lang="en-US" sz="1800"/>
          </a:p>
        </p:txBody>
      </p:sp>
      <p:sp>
        <p:nvSpPr>
          <p:cNvPr id="16" name="Rectangle 3"/>
          <p:cNvSpPr>
            <a:spLocks noChangeArrowheads="1"/>
          </p:cNvSpPr>
          <p:nvPr/>
        </p:nvSpPr>
        <p:spPr bwMode="auto">
          <a:xfrm>
            <a:off x="0" y="6540500"/>
            <a:ext cx="9144000" cy="317500"/>
          </a:xfrm>
          <a:prstGeom prst="rect">
            <a:avLst/>
          </a:prstGeom>
          <a:solidFill>
            <a:srgbClr val="80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800"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7" name="Rectangle 5"/>
          <p:cNvSpPr>
            <a:spLocks noChangeArrowheads="1"/>
          </p:cNvSpPr>
          <p:nvPr/>
        </p:nvSpPr>
        <p:spPr bwMode="auto">
          <a:xfrm>
            <a:off x="8077200" y="0"/>
            <a:ext cx="838200" cy="819150"/>
          </a:xfrm>
          <a:prstGeom prst="rect">
            <a:avLst/>
          </a:prstGeom>
          <a:solidFill>
            <a:srgbClr val="80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800"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8" name="Rectangle 6"/>
          <p:cNvSpPr>
            <a:spLocks noChangeArrowheads="1"/>
          </p:cNvSpPr>
          <p:nvPr/>
        </p:nvSpPr>
        <p:spPr bwMode="auto">
          <a:xfrm>
            <a:off x="7734300" y="152400"/>
            <a:ext cx="990600" cy="914400"/>
          </a:xfrm>
          <a:prstGeom prst="rect">
            <a:avLst/>
          </a:prstGeom>
          <a:solidFill>
            <a:srgbClr val="FFCC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800">
              <a:latin typeface="Arial" charset="0"/>
              <a:ea typeface="+mn-ea"/>
              <a:cs typeface="Arial" charset="0"/>
            </a:endParaRPr>
          </a:p>
        </p:txBody>
      </p:sp>
      <p:pic>
        <p:nvPicPr>
          <p:cNvPr id="19" name="Picture 14" descr="Picture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27963" y="271462"/>
            <a:ext cx="858838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Rectangle 12"/>
          <p:cNvSpPr txBox="1">
            <a:spLocks noChangeArrowheads="1"/>
          </p:cNvSpPr>
          <p:nvPr/>
        </p:nvSpPr>
        <p:spPr>
          <a:xfrm>
            <a:off x="0" y="6540500"/>
            <a:ext cx="2362200" cy="317500"/>
          </a:xfrm>
          <a:prstGeom prst="rect">
            <a:avLst/>
          </a:prstGeom>
          <a:solidFill>
            <a:srgbClr val="FFC000"/>
          </a:solidFill>
        </p:spPr>
        <p:txBody>
          <a:bodyPr/>
          <a:lstStyle>
            <a:lvl1pPr>
              <a:defRPr smtClean="0"/>
            </a:lvl1pPr>
          </a:lstStyle>
          <a:p>
            <a:pPr algn="ctr">
              <a:defRPr/>
            </a:pPr>
            <a:endParaRPr lang="en-US" sz="1400" b="1" dirty="0">
              <a:solidFill>
                <a:srgbClr val="C00000"/>
              </a:solidFill>
              <a:latin typeface="Arial" charset="0"/>
              <a:ea typeface="HyhwpEQ" pitchFamily="18" charset="-127"/>
              <a:cs typeface="+mn-cs"/>
            </a:endParaRPr>
          </a:p>
        </p:txBody>
      </p:sp>
      <p:pic>
        <p:nvPicPr>
          <p:cNvPr id="22" name="Picture 15" descr="MHwdmk-RGB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1275" y="6597650"/>
            <a:ext cx="2286000" cy="23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Rectangle 8"/>
          <p:cNvSpPr txBox="1">
            <a:spLocks noChangeArrowheads="1"/>
          </p:cNvSpPr>
          <p:nvPr/>
        </p:nvSpPr>
        <p:spPr>
          <a:xfrm>
            <a:off x="7086600" y="6553200"/>
            <a:ext cx="1905000" cy="304800"/>
          </a:xfrm>
          <a:prstGeom prst="rect">
            <a:avLst/>
          </a:prstGeom>
        </p:spPr>
        <p:txBody>
          <a:bodyPr/>
          <a:lstStyle>
            <a:lvl1pPr>
              <a:defRPr b="1" i="0" baseline="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F5A3769-41D6-4367-AD8E-6C96DF50AD27}" type="slidenum">
              <a:rPr kumimoji="0" lang="en-US" sz="1800" b="1" i="0" u="none" strike="noStrike" kern="1200" cap="none" spc="0" normalizeH="0" baseline="0" noProof="0" smtClean="0">
                <a:ln>
                  <a:noFill/>
                </a:ln>
                <a:solidFill>
                  <a:srgbClr val="FFCC00"/>
                </a:solidFill>
                <a:effectLst/>
                <a:uLnTx/>
                <a:uFillTx/>
                <a:latin typeface="Arial" pitchFamily="34" charset="0"/>
                <a:ea typeface="HyhwpEQ"/>
                <a:cs typeface="HyhwpEQ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CC00"/>
              </a:solidFill>
              <a:effectLst/>
              <a:uLnTx/>
              <a:uFillTx/>
              <a:latin typeface="Arial" pitchFamily="34" charset="0"/>
              <a:ea typeface="HyhwpEQ"/>
              <a:cs typeface="HyhwpEQ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iming>
    <p:tnLst>
      <p:par>
        <p:cTn id="1" dur="indefinite" restart="never" nodeType="tmRoot"/>
      </p:par>
    </p:tnLst>
  </p:timing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B90337"/>
          </a:solidFill>
          <a:effectLst>
            <a:outerShdw blurRad="38100" dist="38100" dir="2700000" algn="tl">
              <a:srgbClr val="C0C0C0"/>
            </a:outerShdw>
          </a:effectLst>
          <a:latin typeface="Arial" pitchFamily="34" charset="0"/>
          <a:ea typeface="+mj-ea"/>
          <a:cs typeface="HY견고딕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B90337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HY견고딕" pitchFamily="18" charset="-127"/>
          <a:cs typeface="HY견고딕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B90337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HY견고딕" pitchFamily="18" charset="-127"/>
          <a:cs typeface="HY견고딕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B90337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HY견고딕" pitchFamily="18" charset="-127"/>
          <a:cs typeface="HY견고딕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B90337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HY견고딕" pitchFamily="18" charset="-127"/>
          <a:cs typeface="HY견고딕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 i="1">
          <a:solidFill>
            <a:srgbClr val="B90337"/>
          </a:solidFill>
          <a:effectLst>
            <a:outerShdw blurRad="38100" dist="38100" dir="2700000" algn="tl">
              <a:srgbClr val="C0C0C0"/>
            </a:outerShdw>
          </a:effectLst>
          <a:latin typeface="HY견고딕" pitchFamily="18" charset="-127"/>
          <a:ea typeface="HY견고딕" pitchFamily="18" charset="-127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 i="1">
          <a:solidFill>
            <a:srgbClr val="B90337"/>
          </a:solidFill>
          <a:effectLst>
            <a:outerShdw blurRad="38100" dist="38100" dir="2700000" algn="tl">
              <a:srgbClr val="C0C0C0"/>
            </a:outerShdw>
          </a:effectLst>
          <a:latin typeface="HY견고딕" pitchFamily="18" charset="-127"/>
          <a:ea typeface="HY견고딕" pitchFamily="18" charset="-127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 i="1">
          <a:solidFill>
            <a:srgbClr val="B90337"/>
          </a:solidFill>
          <a:effectLst>
            <a:outerShdw blurRad="38100" dist="38100" dir="2700000" algn="tl">
              <a:srgbClr val="C0C0C0"/>
            </a:outerShdw>
          </a:effectLst>
          <a:latin typeface="HY견고딕" pitchFamily="18" charset="-127"/>
          <a:ea typeface="HY견고딕" pitchFamily="18" charset="-127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 i="1">
          <a:solidFill>
            <a:srgbClr val="B90337"/>
          </a:solidFill>
          <a:effectLst>
            <a:outerShdw blurRad="38100" dist="38100" dir="2700000" algn="tl">
              <a:srgbClr val="C0C0C0"/>
            </a:outerShdw>
          </a:effectLst>
          <a:latin typeface="HY견고딕" pitchFamily="18" charset="-127"/>
          <a:ea typeface="HY견고딕" pitchFamily="18" charset="-127"/>
        </a:defRPr>
      </a:lvl9pPr>
    </p:titleStyle>
    <p:bodyStyle>
      <a:lvl1pPr marL="457200" indent="-457200" algn="l" rtl="0" eaLnBrk="1" fontAlgn="base" hangingPunct="1">
        <a:spcBef>
          <a:spcPct val="20000"/>
        </a:spcBef>
        <a:spcAft>
          <a:spcPct val="0"/>
        </a:spcAft>
        <a:buClr>
          <a:srgbClr val="CC0000"/>
        </a:buClr>
        <a:buFont typeface="Wingdings" pitchFamily="2" charset="2"/>
        <a:buAutoNum type="arabicPeriod"/>
        <a:defRPr sz="2400" b="1">
          <a:solidFill>
            <a:schemeClr val="tx1"/>
          </a:solidFill>
          <a:latin typeface="+mn-lt"/>
          <a:ea typeface="+mn-ea"/>
          <a:cs typeface="HyhwpEQ"/>
        </a:defRPr>
      </a:lvl1pPr>
      <a:lvl2pPr marL="838200" indent="-381000" algn="l" rtl="0" eaLnBrk="1" fontAlgn="base" hangingPunct="1">
        <a:spcBef>
          <a:spcPct val="20000"/>
        </a:spcBef>
        <a:spcAft>
          <a:spcPct val="0"/>
        </a:spcAft>
        <a:buClr>
          <a:srgbClr val="B90337"/>
        </a:buClr>
        <a:buFont typeface="Wingdings" pitchFamily="2" charset="2"/>
        <a:buAutoNum type="circleNumDbPlain"/>
        <a:defRPr sz="2000">
          <a:solidFill>
            <a:schemeClr val="tx1"/>
          </a:solidFill>
          <a:latin typeface="+mn-lt"/>
          <a:ea typeface="+mn-ea"/>
          <a:cs typeface="HyhwpEQ"/>
        </a:defRPr>
      </a:lvl2pPr>
      <a:lvl3pPr marL="1295400" indent="-381000" algn="l" rtl="0" eaLnBrk="1" fontAlgn="base" hangingPunct="1">
        <a:spcBef>
          <a:spcPct val="20000"/>
        </a:spcBef>
        <a:spcAft>
          <a:spcPct val="0"/>
        </a:spcAft>
        <a:buClr>
          <a:srgbClr val="B90337"/>
        </a:buClr>
        <a:buFont typeface="Wingdings" pitchFamily="2" charset="2"/>
        <a:buChar char="o"/>
        <a:defRPr sz="2000">
          <a:solidFill>
            <a:schemeClr val="tx1"/>
          </a:solidFill>
          <a:latin typeface="+mn-lt"/>
          <a:ea typeface="+mn-ea"/>
          <a:cs typeface="HyhwpEQ"/>
        </a:defRPr>
      </a:lvl3pPr>
      <a:lvl4pPr marL="1752600" indent="-381000" algn="l" rtl="0" eaLnBrk="1" fontAlgn="base" hangingPunct="1">
        <a:spcBef>
          <a:spcPct val="20000"/>
        </a:spcBef>
        <a:spcAft>
          <a:spcPct val="0"/>
        </a:spcAft>
        <a:buClr>
          <a:srgbClr val="B90337"/>
        </a:buClr>
        <a:buFont typeface="Wingdings" pitchFamily="2" charset="2"/>
        <a:buChar char="o"/>
        <a:defRPr sz="2000">
          <a:solidFill>
            <a:schemeClr val="tx1"/>
          </a:solidFill>
          <a:latin typeface="+mn-lt"/>
          <a:ea typeface="+mn-ea"/>
          <a:cs typeface="HyhwpEQ"/>
        </a:defRPr>
      </a:lvl4pPr>
      <a:lvl5pPr marL="2209800" indent="-381000" algn="l" rtl="0" eaLnBrk="1" fontAlgn="base" hangingPunct="1">
        <a:spcBef>
          <a:spcPct val="20000"/>
        </a:spcBef>
        <a:spcAft>
          <a:spcPct val="0"/>
        </a:spcAft>
        <a:buClr>
          <a:srgbClr val="B90337"/>
        </a:buClr>
        <a:buFont typeface="Wingdings" pitchFamily="2" charset="2"/>
        <a:buChar char="o"/>
        <a:defRPr sz="2000">
          <a:solidFill>
            <a:schemeClr val="tx1"/>
          </a:solidFill>
          <a:latin typeface="+mn-lt"/>
          <a:ea typeface="+mn-ea"/>
          <a:cs typeface="HyhwpEQ"/>
        </a:defRPr>
      </a:lvl5pPr>
      <a:lvl6pPr marL="2667000" indent="-381000" algn="l" rtl="0" eaLnBrk="1" fontAlgn="base" hangingPunct="1">
        <a:spcBef>
          <a:spcPct val="20000"/>
        </a:spcBef>
        <a:spcAft>
          <a:spcPct val="0"/>
        </a:spcAft>
        <a:buClr>
          <a:srgbClr val="B90337"/>
        </a:buClr>
        <a:buFont typeface="Wingdings" pitchFamily="2" charset="2"/>
        <a:buChar char="o"/>
        <a:defRPr sz="2000">
          <a:solidFill>
            <a:schemeClr val="tx1"/>
          </a:solidFill>
          <a:latin typeface="+mn-lt"/>
          <a:ea typeface="+mn-ea"/>
        </a:defRPr>
      </a:lvl6pPr>
      <a:lvl7pPr marL="3124200" indent="-381000" algn="l" rtl="0" eaLnBrk="1" fontAlgn="base" hangingPunct="1">
        <a:spcBef>
          <a:spcPct val="20000"/>
        </a:spcBef>
        <a:spcAft>
          <a:spcPct val="0"/>
        </a:spcAft>
        <a:buClr>
          <a:srgbClr val="B90337"/>
        </a:buClr>
        <a:buFont typeface="Wingdings" pitchFamily="2" charset="2"/>
        <a:buChar char="o"/>
        <a:defRPr sz="2000">
          <a:solidFill>
            <a:schemeClr val="tx1"/>
          </a:solidFill>
          <a:latin typeface="+mn-lt"/>
          <a:ea typeface="+mn-ea"/>
        </a:defRPr>
      </a:lvl7pPr>
      <a:lvl8pPr marL="3581400" indent="-381000" algn="l" rtl="0" eaLnBrk="1" fontAlgn="base" hangingPunct="1">
        <a:spcBef>
          <a:spcPct val="20000"/>
        </a:spcBef>
        <a:spcAft>
          <a:spcPct val="0"/>
        </a:spcAft>
        <a:buClr>
          <a:srgbClr val="B90337"/>
        </a:buClr>
        <a:buFont typeface="Wingdings" pitchFamily="2" charset="2"/>
        <a:buChar char="o"/>
        <a:defRPr sz="2000">
          <a:solidFill>
            <a:schemeClr val="tx1"/>
          </a:solidFill>
          <a:latin typeface="+mn-lt"/>
          <a:ea typeface="+mn-ea"/>
        </a:defRPr>
      </a:lvl8pPr>
      <a:lvl9pPr marL="4038600" indent="-381000" algn="l" rtl="0" eaLnBrk="1" fontAlgn="base" hangingPunct="1">
        <a:spcBef>
          <a:spcPct val="20000"/>
        </a:spcBef>
        <a:spcAft>
          <a:spcPct val="0"/>
        </a:spcAft>
        <a:buClr>
          <a:srgbClr val="B90337"/>
        </a:buClr>
        <a:buFont typeface="Wingdings" pitchFamily="2" charset="2"/>
        <a:buChar char="o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wm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685800" y="1066800"/>
            <a:ext cx="7848600" cy="2609850"/>
          </a:xfrm>
        </p:spPr>
        <p:txBody>
          <a:bodyPr/>
          <a:lstStyle/>
          <a:p>
            <a:r>
              <a:rPr lang="en-US" dirty="0" err="1" smtClean="0"/>
              <a:t>SpatialHadoop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3200" dirty="0"/>
              <a:t>Towards Flexible and Scalable</a:t>
            </a:r>
            <a:br>
              <a:rPr lang="en-US" sz="3200" dirty="0"/>
            </a:br>
            <a:r>
              <a:rPr lang="en-US" sz="3200" dirty="0"/>
              <a:t>Spatial Processing using </a:t>
            </a:r>
            <a:r>
              <a:rPr lang="en-US" sz="3200" dirty="0" err="1" smtClean="0"/>
              <a:t>MapReduce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2800" u="sng" dirty="0" smtClean="0">
                <a:solidFill>
                  <a:srgbClr val="4F81BD"/>
                </a:solidFill>
              </a:rPr>
              <a:t>http://spatialhadoop.cs.umn.edu</a:t>
            </a:r>
            <a:r>
              <a:rPr lang="en-US" sz="2800" u="sng" dirty="0" smtClean="0">
                <a:solidFill>
                  <a:srgbClr val="4F81BD"/>
                </a:solidFill>
              </a:rPr>
              <a:t>/</a:t>
            </a:r>
            <a:br>
              <a:rPr lang="en-US" sz="2800" u="sng" dirty="0" smtClean="0">
                <a:solidFill>
                  <a:srgbClr val="4F81BD"/>
                </a:solidFill>
              </a:rPr>
            </a:br>
            <a:r>
              <a:rPr lang="en-US" sz="2800" dirty="0" smtClean="0">
                <a:solidFill>
                  <a:srgbClr val="4F81BD"/>
                </a:solidFill>
              </a:rPr>
              <a:t>@</a:t>
            </a:r>
            <a:r>
              <a:rPr lang="en-US" sz="2800" dirty="0" err="1" smtClean="0">
                <a:solidFill>
                  <a:srgbClr val="4F81BD"/>
                </a:solidFill>
              </a:rPr>
              <a:t>spatialhadoop</a:t>
            </a:r>
            <a:endParaRPr lang="en-US" sz="2800" dirty="0">
              <a:solidFill>
                <a:srgbClr val="4F81BD"/>
              </a:solidFill>
            </a:endParaRPr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PhD student: Ahmed </a:t>
            </a:r>
            <a:r>
              <a:rPr lang="en-US" dirty="0" err="1" smtClean="0"/>
              <a:t>Eldawy</a:t>
            </a:r>
            <a:endParaRPr lang="en-US" dirty="0"/>
          </a:p>
          <a:p>
            <a:r>
              <a:rPr lang="en-US" dirty="0" smtClean="0"/>
              <a:t>Advisor: Prof. Mohamed </a:t>
            </a:r>
            <a:r>
              <a:rPr lang="en-US" dirty="0" err="1" smtClean="0"/>
              <a:t>Mokbel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8943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</a:t>
            </a:r>
            <a:endParaRPr lang="en-US" dirty="0"/>
          </a:p>
        </p:txBody>
      </p:sp>
      <p:sp>
        <p:nvSpPr>
          <p:cNvPr id="5" name="Folded Corner 4"/>
          <p:cNvSpPr/>
          <p:nvPr/>
        </p:nvSpPr>
        <p:spPr bwMode="auto">
          <a:xfrm>
            <a:off x="1143001" y="2110998"/>
            <a:ext cx="6934198" cy="4038600"/>
          </a:xfrm>
          <a:prstGeom prst="foldedCorner">
            <a:avLst/>
          </a:prstGeom>
          <a:solidFill>
            <a:srgbClr val="FFFF66"/>
          </a:solidFill>
          <a:ln w="38100" cap="flat" cmpd="sng" algn="ctr">
            <a:solidFill>
              <a:srgbClr val="A5002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en-US" sz="2400" b="1" dirty="0">
                <a:latin typeface="Courier New" pitchFamily="49" charset="0"/>
                <a:cs typeface="Courier New" pitchFamily="49" charset="0"/>
              </a:rPr>
              <a:t>cities = LOAD ’cities’</a:t>
            </a:r>
            <a:br>
              <a:rPr lang="en-US" sz="2400" b="1" dirty="0">
                <a:latin typeface="Courier New" pitchFamily="49" charset="0"/>
                <a:cs typeface="Courier New" pitchFamily="49" charset="0"/>
              </a:rPr>
            </a:br>
            <a:r>
              <a:rPr lang="en-US" sz="2400" b="1" dirty="0">
                <a:latin typeface="Courier New" pitchFamily="49" charset="0"/>
                <a:cs typeface="Courier New" pitchFamily="49" charset="0"/>
              </a:rPr>
              <a:t>  AS (</a:t>
            </a:r>
            <a:r>
              <a:rPr lang="en-US" sz="2400" b="1" dirty="0" err="1">
                <a:latin typeface="Courier New" pitchFamily="49" charset="0"/>
                <a:cs typeface="Courier New" pitchFamily="49" charset="0"/>
              </a:rPr>
              <a:t>city_id</a:t>
            </a:r>
            <a:r>
              <a:rPr lang="en-US" sz="2400" b="1" dirty="0">
                <a:latin typeface="Courier New" pitchFamily="49" charset="0"/>
                <a:cs typeface="Courier New" pitchFamily="49" charset="0"/>
              </a:rPr>
              <a:t>: </a:t>
            </a:r>
            <a:r>
              <a:rPr lang="en-US" sz="2400" b="1" dirty="0" err="1">
                <a:latin typeface="Courier New" pitchFamily="49" charset="0"/>
                <a:cs typeface="Courier New" pitchFamily="49" charset="0"/>
              </a:rPr>
              <a:t>int</a:t>
            </a:r>
            <a:r>
              <a:rPr lang="en-US" sz="2400" b="1" dirty="0">
                <a:latin typeface="Courier New" pitchFamily="49" charset="0"/>
                <a:cs typeface="Courier New" pitchFamily="49" charset="0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latin typeface="Courier New" pitchFamily="49" charset="0"/>
                <a:cs typeface="Courier New" pitchFamily="49" charset="0"/>
              </a:rPr>
              <a:t>city_geom</a:t>
            </a:r>
            <a:r>
              <a:rPr lang="en-US" sz="2400" b="1" dirty="0">
                <a:latin typeface="Courier New" pitchFamily="49" charset="0"/>
                <a:cs typeface="Courier New" pitchFamily="49" charset="0"/>
              </a:rPr>
              <a:t>);</a:t>
            </a:r>
          </a:p>
          <a:p>
            <a:r>
              <a:rPr lang="en-US" sz="2400" b="1" dirty="0" err="1">
                <a:latin typeface="Courier New" pitchFamily="49" charset="0"/>
                <a:cs typeface="Courier New" pitchFamily="49" charset="0"/>
              </a:rPr>
              <a:t>City_area</a:t>
            </a:r>
            <a:r>
              <a:rPr lang="en-US" sz="2400" b="1" dirty="0">
                <a:latin typeface="Courier New" pitchFamily="49" charset="0"/>
                <a:cs typeface="Courier New" pitchFamily="49" charset="0"/>
              </a:rPr>
              <a:t> = FOREACH cities</a:t>
            </a:r>
            <a:br>
              <a:rPr lang="en-US" sz="2400" b="1" dirty="0">
                <a:latin typeface="Courier New" pitchFamily="49" charset="0"/>
                <a:cs typeface="Courier New" pitchFamily="49" charset="0"/>
              </a:rPr>
            </a:br>
            <a:r>
              <a:rPr lang="en-US" sz="2400" b="1" dirty="0">
                <a:latin typeface="Courier New" pitchFamily="49" charset="0"/>
                <a:cs typeface="Courier New" pitchFamily="49" charset="0"/>
              </a:rPr>
              <a:t>  GENERATE </a:t>
            </a:r>
            <a:r>
              <a:rPr lang="en-US" sz="2400" b="1" dirty="0">
                <a:solidFill>
                  <a:srgbClr val="FF0000"/>
                </a:solidFill>
                <a:latin typeface="Courier New" pitchFamily="49" charset="0"/>
                <a:cs typeface="Courier New" pitchFamily="49" charset="0"/>
              </a:rPr>
              <a:t>Area(</a:t>
            </a:r>
            <a:r>
              <a:rPr lang="en-US" sz="2400" b="1" dirty="0" err="1">
                <a:solidFill>
                  <a:srgbClr val="FF0000"/>
                </a:solidFill>
                <a:latin typeface="Courier New" pitchFamily="49" charset="0"/>
                <a:cs typeface="Courier New" pitchFamily="49" charset="0"/>
              </a:rPr>
              <a:t>city_geom</a:t>
            </a:r>
            <a:r>
              <a:rPr lang="en-US" sz="2400" b="1" dirty="0">
                <a:solidFill>
                  <a:srgbClr val="FF0000"/>
                </a:solidFill>
                <a:latin typeface="Courier New" pitchFamily="49" charset="0"/>
                <a:cs typeface="Courier New" pitchFamily="49" charset="0"/>
              </a:rPr>
              <a:t>)</a:t>
            </a:r>
            <a:r>
              <a:rPr lang="en-US" sz="2400" b="1" dirty="0">
                <a:latin typeface="Courier New" pitchFamily="49" charset="0"/>
                <a:cs typeface="Courier New" pitchFamily="49" charset="0"/>
              </a:rPr>
              <a:t> AS area;</a:t>
            </a:r>
          </a:p>
          <a:p>
            <a:r>
              <a:rPr lang="en-US" sz="2400" b="1" dirty="0" err="1">
                <a:latin typeface="Courier New" pitchFamily="49" charset="0"/>
                <a:cs typeface="Courier New" pitchFamily="49" charset="0"/>
              </a:rPr>
              <a:t>Ordered_cities</a:t>
            </a:r>
            <a:r>
              <a:rPr lang="en-US" sz="2400" b="1" dirty="0">
                <a:latin typeface="Courier New" pitchFamily="49" charset="0"/>
                <a:cs typeface="Courier New" pitchFamily="49" charset="0"/>
              </a:rPr>
              <a:t> =</a:t>
            </a:r>
            <a:br>
              <a:rPr lang="en-US" sz="2400" b="1" dirty="0">
                <a:latin typeface="Courier New" pitchFamily="49" charset="0"/>
                <a:cs typeface="Courier New" pitchFamily="49" charset="0"/>
              </a:rPr>
            </a:br>
            <a:r>
              <a:rPr lang="en-US" sz="2400" b="1" dirty="0">
                <a:latin typeface="Courier New" pitchFamily="49" charset="0"/>
                <a:cs typeface="Courier New" pitchFamily="49" charset="0"/>
              </a:rPr>
              <a:t>  ORDER city area BY area DESC;</a:t>
            </a:r>
          </a:p>
          <a:p>
            <a:r>
              <a:rPr lang="en-US" sz="2400" b="1" dirty="0" err="1">
                <a:latin typeface="Courier New" pitchFamily="49" charset="0"/>
                <a:cs typeface="Courier New" pitchFamily="49" charset="0"/>
              </a:rPr>
              <a:t>Largest_city</a:t>
            </a:r>
            <a:r>
              <a:rPr lang="en-US" sz="2400" b="1" dirty="0">
                <a:latin typeface="Courier New" pitchFamily="49" charset="0"/>
                <a:cs typeface="Courier New" pitchFamily="49" charset="0"/>
              </a:rPr>
              <a:t> =</a:t>
            </a:r>
            <a:br>
              <a:rPr lang="en-US" sz="2400" b="1" dirty="0">
                <a:latin typeface="Courier New" pitchFamily="49" charset="0"/>
                <a:cs typeface="Courier New" pitchFamily="49" charset="0"/>
              </a:rPr>
            </a:br>
            <a:r>
              <a:rPr lang="en-US" sz="2400" b="1" dirty="0">
                <a:latin typeface="Courier New" pitchFamily="49" charset="0"/>
                <a:cs typeface="Courier New" pitchFamily="49" charset="0"/>
              </a:rPr>
              <a:t>  LIMIT </a:t>
            </a:r>
            <a:r>
              <a:rPr lang="en-US" sz="2400" b="1" dirty="0" err="1">
                <a:latin typeface="Courier New" pitchFamily="49" charset="0"/>
                <a:cs typeface="Courier New" pitchFamily="49" charset="0"/>
              </a:rPr>
              <a:t>ordered_cities</a:t>
            </a:r>
            <a:r>
              <a:rPr lang="en-US" sz="2400" b="1" dirty="0">
                <a:latin typeface="Courier New" pitchFamily="49" charset="0"/>
                <a:cs typeface="Courier New" pitchFamily="49" charset="0"/>
              </a:rPr>
              <a:t> 1;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533400" y="1085850"/>
            <a:ext cx="8153400" cy="742950"/>
          </a:xfrm>
        </p:spPr>
        <p:txBody>
          <a:bodyPr/>
          <a:lstStyle/>
          <a:p>
            <a:r>
              <a:rPr lang="en-US" dirty="0" smtClean="0"/>
              <a:t>Find the city with largest area</a:t>
            </a:r>
            <a:endParaRPr lang="en-US" dirty="0"/>
          </a:p>
          <a:p>
            <a:endParaRPr lang="en-US" dirty="0" smtClean="0"/>
          </a:p>
          <a:p>
            <a:pPr lvl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214572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Indexing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 bwMode="auto">
          <a:xfrm>
            <a:off x="152400" y="2133600"/>
            <a:ext cx="7772400" cy="4191000"/>
          </a:xfrm>
          <a:prstGeom prst="rect">
            <a:avLst/>
          </a:prstGeom>
          <a:solidFill>
            <a:srgbClr val="FFFF66"/>
          </a:solidFill>
          <a:ln w="38100" cap="flat" cmpd="sng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latin typeface="Times New Roman" pitchFamily="18" charset="0"/>
              <a:ea typeface="굴림" pitchFamily="34" charset="-127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424" y="2159130"/>
            <a:ext cx="1893376" cy="126987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 bwMode="auto">
          <a:xfrm>
            <a:off x="152400" y="1143000"/>
            <a:ext cx="7772400" cy="838200"/>
          </a:xfrm>
          <a:prstGeom prst="rect">
            <a:avLst/>
          </a:prstGeom>
          <a:solidFill>
            <a:srgbClr val="92D050"/>
          </a:solidFill>
          <a:ln w="38100" cap="flat" cmpd="sng" algn="ctr">
            <a:solidFill>
              <a:srgbClr val="A5002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 smtClean="0">
                <a:solidFill>
                  <a:srgbClr val="800000"/>
                </a:solidFill>
                <a:latin typeface="Arial" pitchFamily="34" charset="0"/>
                <a:ea typeface="굴림" pitchFamily="34" charset="-127"/>
                <a:cs typeface="Arial" pitchFamily="34" charset="0"/>
              </a:rPr>
              <a:t>Applications</a:t>
            </a:r>
            <a:endParaRPr lang="en-US" sz="2400" b="1" dirty="0">
              <a:solidFill>
                <a:srgbClr val="800000"/>
              </a:solidFill>
              <a:latin typeface="Arial" pitchFamily="34" charset="0"/>
              <a:ea typeface="굴림" pitchFamily="34" charset="-127"/>
              <a:cs typeface="Arial" pitchFamily="34" charset="0"/>
            </a:endParaRPr>
          </a:p>
        </p:txBody>
      </p:sp>
      <p:sp>
        <p:nvSpPr>
          <p:cNvPr id="16" name="Rectangle 15"/>
          <p:cNvSpPr/>
          <p:nvPr/>
        </p:nvSpPr>
        <p:spPr bwMode="auto">
          <a:xfrm rot="5400000">
            <a:off x="6316205" y="3742195"/>
            <a:ext cx="4191000" cy="973810"/>
          </a:xfrm>
          <a:prstGeom prst="rect">
            <a:avLst/>
          </a:prstGeom>
          <a:solidFill>
            <a:srgbClr val="FFC000"/>
          </a:solidFill>
          <a:ln w="38100" cap="flat" cmpd="sng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 err="1">
                <a:solidFill>
                  <a:srgbClr val="800000"/>
                </a:solidFill>
                <a:latin typeface="Arial" pitchFamily="34" charset="0"/>
                <a:ea typeface="굴림" pitchFamily="34" charset="-127"/>
                <a:cs typeface="Arial" pitchFamily="34" charset="0"/>
              </a:rPr>
              <a:t>Spatio</a:t>
            </a:r>
            <a:r>
              <a:rPr lang="en-US" sz="2400" b="1" dirty="0">
                <a:solidFill>
                  <a:srgbClr val="800000"/>
                </a:solidFill>
                <a:latin typeface="Arial" pitchFamily="34" charset="0"/>
                <a:ea typeface="굴림" pitchFamily="34" charset="-127"/>
                <a:cs typeface="Arial" pitchFamily="34" charset="0"/>
              </a:rPr>
              <a:t>-temporal Hadoop</a:t>
            </a:r>
          </a:p>
        </p:txBody>
      </p:sp>
      <p:sp>
        <p:nvSpPr>
          <p:cNvPr id="17" name="Rectangle 16"/>
          <p:cNvSpPr/>
          <p:nvPr/>
        </p:nvSpPr>
        <p:spPr bwMode="auto">
          <a:xfrm>
            <a:off x="2921430" y="2373327"/>
            <a:ext cx="4850970" cy="838200"/>
          </a:xfrm>
          <a:prstGeom prst="rect">
            <a:avLst/>
          </a:prstGeom>
          <a:solidFill>
            <a:srgbClr val="800000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FFFF00"/>
                </a:solidFill>
                <a:latin typeface="Arial" pitchFamily="34" charset="0"/>
                <a:ea typeface="굴림" pitchFamily="34" charset="-127"/>
                <a:cs typeface="Arial" pitchFamily="34" charset="0"/>
              </a:rPr>
              <a:t>Language Layer: Pigeon</a:t>
            </a:r>
          </a:p>
        </p:txBody>
      </p:sp>
      <p:sp>
        <p:nvSpPr>
          <p:cNvPr id="18" name="Rectangle 17"/>
          <p:cNvSpPr/>
          <p:nvPr/>
        </p:nvSpPr>
        <p:spPr bwMode="auto">
          <a:xfrm>
            <a:off x="304800" y="3360218"/>
            <a:ext cx="7467600" cy="838200"/>
          </a:xfrm>
          <a:prstGeom prst="rect">
            <a:avLst/>
          </a:prstGeom>
          <a:solidFill>
            <a:srgbClr val="800000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 smtClean="0">
                <a:solidFill>
                  <a:srgbClr val="FFFF00"/>
                </a:solidFill>
                <a:latin typeface="Arial" pitchFamily="34" charset="0"/>
                <a:ea typeface="굴림" pitchFamily="34" charset="-127"/>
                <a:cs typeface="Arial" pitchFamily="34" charset="0"/>
              </a:rPr>
              <a:t>Operations Layer</a:t>
            </a:r>
            <a:endParaRPr lang="en-US" sz="2400" b="1" dirty="0">
              <a:solidFill>
                <a:srgbClr val="FFFF00"/>
              </a:solidFill>
              <a:latin typeface="Arial" pitchFamily="34" charset="0"/>
              <a:ea typeface="굴림" pitchFamily="34" charset="-127"/>
              <a:cs typeface="Arial" pitchFamily="34" charset="0"/>
            </a:endParaRPr>
          </a:p>
        </p:txBody>
      </p:sp>
      <p:sp>
        <p:nvSpPr>
          <p:cNvPr id="19" name="Rectangle 18"/>
          <p:cNvSpPr/>
          <p:nvPr/>
        </p:nvSpPr>
        <p:spPr bwMode="auto">
          <a:xfrm>
            <a:off x="316424" y="4347109"/>
            <a:ext cx="7467600" cy="838200"/>
          </a:xfrm>
          <a:prstGeom prst="rect">
            <a:avLst/>
          </a:prstGeom>
          <a:solidFill>
            <a:srgbClr val="800000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 err="1" smtClean="0">
                <a:solidFill>
                  <a:srgbClr val="FFFF00"/>
                </a:solidFill>
                <a:latin typeface="Arial" pitchFamily="34" charset="0"/>
                <a:ea typeface="굴림" pitchFamily="34" charset="-127"/>
                <a:cs typeface="Arial" pitchFamily="34" charset="0"/>
              </a:rPr>
              <a:t>MapReduce</a:t>
            </a:r>
            <a:r>
              <a:rPr lang="en-US" sz="2400" b="1" dirty="0" smtClean="0">
                <a:solidFill>
                  <a:srgbClr val="FFFF00"/>
                </a:solidFill>
                <a:latin typeface="Arial" pitchFamily="34" charset="0"/>
                <a:ea typeface="굴림" pitchFamily="34" charset="-127"/>
                <a:cs typeface="Arial" pitchFamily="34" charset="0"/>
              </a:rPr>
              <a:t> Layer</a:t>
            </a:r>
            <a:endParaRPr lang="en-US" sz="2400" b="1" dirty="0">
              <a:solidFill>
                <a:srgbClr val="FFFF00"/>
              </a:solidFill>
              <a:latin typeface="Arial" pitchFamily="34" charset="0"/>
              <a:ea typeface="굴림" pitchFamily="34" charset="-127"/>
              <a:cs typeface="Arial" pitchFamily="34" charset="0"/>
            </a:endParaRPr>
          </a:p>
        </p:txBody>
      </p:sp>
      <p:sp>
        <p:nvSpPr>
          <p:cNvPr id="20" name="Rectangle 19"/>
          <p:cNvSpPr/>
          <p:nvPr/>
        </p:nvSpPr>
        <p:spPr bwMode="auto">
          <a:xfrm>
            <a:off x="316424" y="5334000"/>
            <a:ext cx="7467600" cy="838200"/>
          </a:xfrm>
          <a:prstGeom prst="rect">
            <a:avLst/>
          </a:prstGeom>
          <a:solidFill>
            <a:srgbClr val="800000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 smtClean="0">
                <a:solidFill>
                  <a:srgbClr val="FFFF00"/>
                </a:solidFill>
                <a:latin typeface="Arial" pitchFamily="34" charset="0"/>
                <a:ea typeface="굴림" pitchFamily="34" charset="-127"/>
                <a:cs typeface="Arial" pitchFamily="34" charset="0"/>
              </a:rPr>
              <a:t>Indexing Layer: </a:t>
            </a:r>
            <a:r>
              <a:rPr lang="en-US" sz="2400" b="1" dirty="0">
                <a:solidFill>
                  <a:srgbClr val="FFFF00"/>
                </a:solidFill>
                <a:latin typeface="Arial" pitchFamily="34" charset="0"/>
                <a:ea typeface="굴림" pitchFamily="34" charset="-127"/>
                <a:cs typeface="Arial" pitchFamily="34" charset="0"/>
              </a:rPr>
              <a:t>Grid File – R-tree – R+-tree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9911" y="2291174"/>
            <a:ext cx="790837" cy="1038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2754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" dur="indefinite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3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6" dur="indefinite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9" dur="indefinite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1" dur="indefinite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2" dur="indefinite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Storage Layer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200" dirty="0"/>
              <a:t>Hadoop works mainly with non-indexed heap files</a:t>
            </a:r>
          </a:p>
          <a:p>
            <a:r>
              <a:rPr lang="en-US" sz="3200" dirty="0"/>
              <a:t>Sufficient for traditional operations</a:t>
            </a:r>
          </a:p>
          <a:p>
            <a:r>
              <a:rPr lang="en-US" sz="3200" dirty="0"/>
              <a:t>Spatial operations need indexes</a:t>
            </a:r>
          </a:p>
          <a:p>
            <a:r>
              <a:rPr lang="en-US" sz="3200" dirty="0"/>
              <a:t>Traditional spatial indexes are not directly applicable in Hadoop due to</a:t>
            </a:r>
          </a:p>
          <a:p>
            <a:pPr lvl="1"/>
            <a:r>
              <a:rPr lang="en-US" sz="2800" dirty="0"/>
              <a:t>HDFS limitations: Write once, append only</a:t>
            </a:r>
          </a:p>
          <a:p>
            <a:pPr lvl="1"/>
            <a:r>
              <a:rPr lang="en-US" sz="2800" dirty="0"/>
              <a:t>Different programming paradigm: </a:t>
            </a:r>
            <a:r>
              <a:rPr lang="en-US" sz="2800" dirty="0" err="1"/>
              <a:t>MapReduce</a:t>
            </a:r>
            <a:r>
              <a:rPr lang="en-US" sz="2800" dirty="0"/>
              <a:t> </a:t>
            </a:r>
            <a:r>
              <a:rPr lang="en-US" sz="2800" dirty="0" err="1"/>
              <a:t>Vs</a:t>
            </a:r>
            <a:r>
              <a:rPr lang="en-US" sz="2800" dirty="0"/>
              <a:t> Procedural</a:t>
            </a:r>
          </a:p>
        </p:txBody>
      </p:sp>
    </p:spTree>
    <p:extLst>
      <p:ext uri="{BB962C8B-B14F-4D97-AF65-F5344CB8AC3E}">
        <p14:creationId xmlns:p14="http://schemas.microsoft.com/office/powerpoint/2010/main" val="1254608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Index Structure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 bwMode="auto">
          <a:xfrm>
            <a:off x="927321" y="1694393"/>
            <a:ext cx="4191000" cy="4191000"/>
          </a:xfrm>
          <a:prstGeom prst="rect">
            <a:avLst/>
          </a:prstGeom>
          <a:solidFill>
            <a:srgbClr val="FFFF66"/>
          </a:solidFill>
          <a:ln w="38100" cap="flat" cmpd="sng" algn="ctr">
            <a:solidFill>
              <a:srgbClr val="A5002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 u="sng">
              <a:latin typeface="Times New Roman" pitchFamily="18" charset="0"/>
              <a:ea typeface="굴림" pitchFamily="34" charset="-127"/>
            </a:endParaRPr>
          </a:p>
        </p:txBody>
      </p:sp>
      <p:cxnSp>
        <p:nvCxnSpPr>
          <p:cNvPr id="5" name="Straight Connector 4"/>
          <p:cNvCxnSpPr>
            <a:stCxn id="4" idx="0"/>
            <a:endCxn id="4" idx="2"/>
          </p:cNvCxnSpPr>
          <p:nvPr/>
        </p:nvCxnSpPr>
        <p:spPr bwMode="auto">
          <a:xfrm>
            <a:off x="3022821" y="1694393"/>
            <a:ext cx="0" cy="419100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A5002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6" name="Straight Connector 5"/>
          <p:cNvCxnSpPr>
            <a:stCxn id="4" idx="1"/>
            <a:endCxn id="4" idx="3"/>
          </p:cNvCxnSpPr>
          <p:nvPr/>
        </p:nvCxnSpPr>
        <p:spPr bwMode="auto">
          <a:xfrm>
            <a:off x="927321" y="3789893"/>
            <a:ext cx="4191000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A5002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grpSp>
        <p:nvGrpSpPr>
          <p:cNvPr id="7" name="Group 6"/>
          <p:cNvGrpSpPr/>
          <p:nvPr/>
        </p:nvGrpSpPr>
        <p:grpSpPr>
          <a:xfrm>
            <a:off x="1202143" y="2068998"/>
            <a:ext cx="3597193" cy="3610280"/>
            <a:chOff x="774284" y="2549932"/>
            <a:chExt cx="3597193" cy="3610280"/>
          </a:xfrm>
        </p:grpSpPr>
        <p:sp>
          <p:nvSpPr>
            <p:cNvPr id="8" name="Oval 7"/>
            <p:cNvSpPr/>
            <p:nvPr/>
          </p:nvSpPr>
          <p:spPr bwMode="auto">
            <a:xfrm>
              <a:off x="1323923" y="2793671"/>
              <a:ext cx="206115" cy="206115"/>
            </a:xfrm>
            <a:prstGeom prst="ellipse">
              <a:avLst/>
            </a:prstGeom>
            <a:solidFill>
              <a:srgbClr val="800000"/>
            </a:solidFill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400" u="sng">
                <a:latin typeface="Times New Roman" pitchFamily="18" charset="0"/>
                <a:ea typeface="굴림" pitchFamily="34" charset="-127"/>
              </a:endParaRPr>
            </a:p>
          </p:txBody>
        </p:sp>
        <p:sp>
          <p:nvSpPr>
            <p:cNvPr id="9" name="Oval 8"/>
            <p:cNvSpPr/>
            <p:nvPr/>
          </p:nvSpPr>
          <p:spPr bwMode="auto">
            <a:xfrm>
              <a:off x="2004429" y="3377663"/>
              <a:ext cx="206115" cy="206115"/>
            </a:xfrm>
            <a:prstGeom prst="ellipse">
              <a:avLst/>
            </a:prstGeom>
            <a:solidFill>
              <a:srgbClr val="800000"/>
            </a:solidFill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400" u="sng">
                <a:latin typeface="Times New Roman" pitchFamily="18" charset="0"/>
                <a:ea typeface="굴림" pitchFamily="34" charset="-127"/>
              </a:endParaRPr>
            </a:p>
          </p:txBody>
        </p:sp>
        <p:sp>
          <p:nvSpPr>
            <p:cNvPr id="10" name="Oval 9"/>
            <p:cNvSpPr/>
            <p:nvPr/>
          </p:nvSpPr>
          <p:spPr bwMode="auto">
            <a:xfrm>
              <a:off x="1309201" y="3647575"/>
              <a:ext cx="206115" cy="206115"/>
            </a:xfrm>
            <a:prstGeom prst="ellipse">
              <a:avLst/>
            </a:prstGeom>
            <a:solidFill>
              <a:srgbClr val="800000"/>
            </a:solidFill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400" u="sng">
                <a:latin typeface="Times New Roman" pitchFamily="18" charset="0"/>
                <a:ea typeface="굴림" pitchFamily="34" charset="-127"/>
              </a:endParaRPr>
            </a:p>
          </p:txBody>
        </p:sp>
        <p:sp>
          <p:nvSpPr>
            <p:cNvPr id="11" name="Oval 10"/>
            <p:cNvSpPr/>
            <p:nvPr/>
          </p:nvSpPr>
          <p:spPr bwMode="auto">
            <a:xfrm>
              <a:off x="774284" y="3328588"/>
              <a:ext cx="206115" cy="206115"/>
            </a:xfrm>
            <a:prstGeom prst="ellipse">
              <a:avLst/>
            </a:prstGeom>
            <a:solidFill>
              <a:srgbClr val="800000"/>
            </a:solidFill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400" u="sng">
                <a:latin typeface="Times New Roman" pitchFamily="18" charset="0"/>
                <a:ea typeface="굴림" pitchFamily="34" charset="-127"/>
              </a:endParaRPr>
            </a:p>
          </p:txBody>
        </p:sp>
        <p:sp>
          <p:nvSpPr>
            <p:cNvPr id="12" name="Oval 11"/>
            <p:cNvSpPr/>
            <p:nvPr/>
          </p:nvSpPr>
          <p:spPr bwMode="auto">
            <a:xfrm>
              <a:off x="2938489" y="2967069"/>
              <a:ext cx="206115" cy="206115"/>
            </a:xfrm>
            <a:prstGeom prst="ellipse">
              <a:avLst/>
            </a:prstGeom>
            <a:solidFill>
              <a:srgbClr val="800000"/>
            </a:solidFill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400" u="sng">
                <a:latin typeface="Times New Roman" pitchFamily="18" charset="0"/>
                <a:ea typeface="굴림" pitchFamily="34" charset="-127"/>
              </a:endParaRPr>
            </a:p>
          </p:txBody>
        </p:sp>
        <p:sp>
          <p:nvSpPr>
            <p:cNvPr id="13" name="Oval 12"/>
            <p:cNvSpPr/>
            <p:nvPr/>
          </p:nvSpPr>
          <p:spPr bwMode="auto">
            <a:xfrm>
              <a:off x="3303279" y="3583778"/>
              <a:ext cx="206115" cy="206115"/>
            </a:xfrm>
            <a:prstGeom prst="ellipse">
              <a:avLst/>
            </a:prstGeom>
            <a:solidFill>
              <a:srgbClr val="800000"/>
            </a:solidFill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400" u="sng">
                <a:latin typeface="Times New Roman" pitchFamily="18" charset="0"/>
                <a:ea typeface="굴림" pitchFamily="34" charset="-127"/>
              </a:endParaRPr>
            </a:p>
          </p:txBody>
        </p:sp>
        <p:sp>
          <p:nvSpPr>
            <p:cNvPr id="14" name="Oval 13"/>
            <p:cNvSpPr/>
            <p:nvPr/>
          </p:nvSpPr>
          <p:spPr bwMode="auto">
            <a:xfrm>
              <a:off x="4165362" y="2549932"/>
              <a:ext cx="206115" cy="206115"/>
            </a:xfrm>
            <a:prstGeom prst="ellipse">
              <a:avLst/>
            </a:prstGeom>
            <a:solidFill>
              <a:srgbClr val="800000"/>
            </a:solidFill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400" u="sng">
                <a:latin typeface="Times New Roman" pitchFamily="18" charset="0"/>
                <a:ea typeface="굴림" pitchFamily="34" charset="-127"/>
              </a:endParaRPr>
            </a:p>
          </p:txBody>
        </p:sp>
        <p:sp>
          <p:nvSpPr>
            <p:cNvPr id="15" name="Oval 14"/>
            <p:cNvSpPr/>
            <p:nvPr/>
          </p:nvSpPr>
          <p:spPr bwMode="auto">
            <a:xfrm>
              <a:off x="1117808" y="4823738"/>
              <a:ext cx="206115" cy="206115"/>
            </a:xfrm>
            <a:prstGeom prst="ellipse">
              <a:avLst/>
            </a:prstGeom>
            <a:solidFill>
              <a:srgbClr val="800000"/>
            </a:solidFill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400" u="sng">
                <a:latin typeface="Times New Roman" pitchFamily="18" charset="0"/>
                <a:ea typeface="굴림" pitchFamily="34" charset="-127"/>
              </a:endParaRPr>
            </a:p>
          </p:txBody>
        </p:sp>
        <p:sp>
          <p:nvSpPr>
            <p:cNvPr id="16" name="Oval 15"/>
            <p:cNvSpPr/>
            <p:nvPr/>
          </p:nvSpPr>
          <p:spPr bwMode="auto">
            <a:xfrm>
              <a:off x="2045325" y="5370106"/>
              <a:ext cx="206115" cy="206115"/>
            </a:xfrm>
            <a:prstGeom prst="ellipse">
              <a:avLst/>
            </a:prstGeom>
            <a:solidFill>
              <a:srgbClr val="800000"/>
            </a:solidFill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400" u="sng">
                <a:latin typeface="Times New Roman" pitchFamily="18" charset="0"/>
                <a:ea typeface="굴림" pitchFamily="34" charset="-127"/>
              </a:endParaRPr>
            </a:p>
          </p:txBody>
        </p:sp>
        <p:sp>
          <p:nvSpPr>
            <p:cNvPr id="17" name="Oval 16"/>
            <p:cNvSpPr/>
            <p:nvPr/>
          </p:nvSpPr>
          <p:spPr bwMode="auto">
            <a:xfrm>
              <a:off x="1377906" y="5954097"/>
              <a:ext cx="206115" cy="206115"/>
            </a:xfrm>
            <a:prstGeom prst="ellipse">
              <a:avLst/>
            </a:prstGeom>
            <a:solidFill>
              <a:srgbClr val="800000"/>
            </a:solidFill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400" u="sng">
                <a:latin typeface="Times New Roman" pitchFamily="18" charset="0"/>
                <a:ea typeface="굴림" pitchFamily="34" charset="-127"/>
              </a:endParaRPr>
            </a:p>
          </p:txBody>
        </p:sp>
        <p:sp>
          <p:nvSpPr>
            <p:cNvPr id="18" name="Oval 17"/>
            <p:cNvSpPr/>
            <p:nvPr/>
          </p:nvSpPr>
          <p:spPr bwMode="auto">
            <a:xfrm>
              <a:off x="1538218" y="5188528"/>
              <a:ext cx="206115" cy="206115"/>
            </a:xfrm>
            <a:prstGeom prst="ellipse">
              <a:avLst/>
            </a:prstGeom>
            <a:solidFill>
              <a:srgbClr val="800000"/>
            </a:solidFill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400" u="sng">
                <a:latin typeface="Times New Roman" pitchFamily="18" charset="0"/>
                <a:ea typeface="굴림" pitchFamily="34" charset="-127"/>
              </a:endParaRPr>
            </a:p>
          </p:txBody>
        </p:sp>
        <p:sp>
          <p:nvSpPr>
            <p:cNvPr id="19" name="Oval 18"/>
            <p:cNvSpPr/>
            <p:nvPr/>
          </p:nvSpPr>
          <p:spPr bwMode="auto">
            <a:xfrm>
              <a:off x="2114030" y="4905530"/>
              <a:ext cx="206115" cy="206115"/>
            </a:xfrm>
            <a:prstGeom prst="ellipse">
              <a:avLst/>
            </a:prstGeom>
            <a:solidFill>
              <a:srgbClr val="800000"/>
            </a:solidFill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400" u="sng">
                <a:latin typeface="Times New Roman" pitchFamily="18" charset="0"/>
                <a:ea typeface="굴림" pitchFamily="34" charset="-127"/>
              </a:endParaRPr>
            </a:p>
          </p:txBody>
        </p:sp>
        <p:sp>
          <p:nvSpPr>
            <p:cNvPr id="20" name="Oval 19"/>
            <p:cNvSpPr/>
            <p:nvPr/>
          </p:nvSpPr>
          <p:spPr bwMode="auto">
            <a:xfrm>
              <a:off x="2817437" y="4835189"/>
              <a:ext cx="206115" cy="206115"/>
            </a:xfrm>
            <a:prstGeom prst="ellipse">
              <a:avLst/>
            </a:prstGeom>
            <a:solidFill>
              <a:srgbClr val="800000"/>
            </a:solidFill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400" u="sng">
                <a:latin typeface="Times New Roman" pitchFamily="18" charset="0"/>
                <a:ea typeface="굴림" pitchFamily="34" charset="-127"/>
              </a:endParaRPr>
            </a:p>
          </p:txBody>
        </p:sp>
        <p:sp>
          <p:nvSpPr>
            <p:cNvPr id="21" name="Oval 20"/>
            <p:cNvSpPr/>
            <p:nvPr/>
          </p:nvSpPr>
          <p:spPr bwMode="auto">
            <a:xfrm>
              <a:off x="3586278" y="4923524"/>
              <a:ext cx="206115" cy="206115"/>
            </a:xfrm>
            <a:prstGeom prst="ellipse">
              <a:avLst/>
            </a:prstGeom>
            <a:solidFill>
              <a:srgbClr val="800000"/>
            </a:solidFill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400" u="sng">
                <a:latin typeface="Times New Roman" pitchFamily="18" charset="0"/>
                <a:ea typeface="굴림" pitchFamily="34" charset="-127"/>
              </a:endParaRPr>
            </a:p>
          </p:txBody>
        </p:sp>
        <p:sp>
          <p:nvSpPr>
            <p:cNvPr id="22" name="Oval 21"/>
            <p:cNvSpPr/>
            <p:nvPr/>
          </p:nvSpPr>
          <p:spPr bwMode="auto">
            <a:xfrm>
              <a:off x="3041546" y="5355383"/>
              <a:ext cx="206115" cy="206115"/>
            </a:xfrm>
            <a:prstGeom prst="ellipse">
              <a:avLst/>
            </a:prstGeom>
            <a:solidFill>
              <a:srgbClr val="800000"/>
            </a:solidFill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400" u="sng">
                <a:latin typeface="Times New Roman" pitchFamily="18" charset="0"/>
                <a:ea typeface="굴림" pitchFamily="34" charset="-127"/>
              </a:endParaRPr>
            </a:p>
          </p:txBody>
        </p:sp>
        <p:sp>
          <p:nvSpPr>
            <p:cNvPr id="23" name="Oval 22"/>
            <p:cNvSpPr/>
            <p:nvPr/>
          </p:nvSpPr>
          <p:spPr bwMode="auto">
            <a:xfrm>
              <a:off x="3934710" y="4717409"/>
              <a:ext cx="206115" cy="206115"/>
            </a:xfrm>
            <a:prstGeom prst="ellipse">
              <a:avLst/>
            </a:prstGeom>
            <a:solidFill>
              <a:srgbClr val="800000"/>
            </a:solidFill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400" u="sng">
                <a:latin typeface="Times New Roman" pitchFamily="18" charset="0"/>
                <a:ea typeface="굴림" pitchFamily="34" charset="-127"/>
              </a:endParaRPr>
            </a:p>
          </p:txBody>
        </p:sp>
        <p:sp>
          <p:nvSpPr>
            <p:cNvPr id="24" name="Oval 23"/>
            <p:cNvSpPr/>
            <p:nvPr/>
          </p:nvSpPr>
          <p:spPr bwMode="auto">
            <a:xfrm>
              <a:off x="3483220" y="5561498"/>
              <a:ext cx="206115" cy="206115"/>
            </a:xfrm>
            <a:prstGeom prst="ellipse">
              <a:avLst/>
            </a:prstGeom>
            <a:solidFill>
              <a:srgbClr val="800000"/>
            </a:solidFill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400" u="sng">
                <a:latin typeface="Times New Roman" pitchFamily="18" charset="0"/>
                <a:ea typeface="굴림" pitchFamily="34" charset="-127"/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1079723" y="2015710"/>
            <a:ext cx="3886199" cy="3716210"/>
            <a:chOff x="4648200" y="2496644"/>
            <a:chExt cx="3886199" cy="3716210"/>
          </a:xfrm>
        </p:grpSpPr>
        <p:sp>
          <p:nvSpPr>
            <p:cNvPr id="26" name="Rectangle 25"/>
            <p:cNvSpPr/>
            <p:nvPr/>
          </p:nvSpPr>
          <p:spPr bwMode="auto">
            <a:xfrm>
              <a:off x="4648200" y="3173184"/>
              <a:ext cx="1092469" cy="789216"/>
            </a:xfrm>
            <a:prstGeom prst="rect">
              <a:avLst/>
            </a:prstGeom>
            <a:noFill/>
            <a:ln w="38100" cap="flat" cmpd="sng" algn="ctr">
              <a:solidFill>
                <a:srgbClr val="A50021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latin typeface="Times New Roman" pitchFamily="18" charset="0"/>
                <a:ea typeface="굴림" pitchFamily="34" charset="-127"/>
              </a:endParaRPr>
            </a:p>
          </p:txBody>
        </p:sp>
        <p:sp>
          <p:nvSpPr>
            <p:cNvPr id="27" name="Rectangle 26"/>
            <p:cNvSpPr/>
            <p:nvPr/>
          </p:nvSpPr>
          <p:spPr bwMode="auto">
            <a:xfrm>
              <a:off x="5202157" y="2652989"/>
              <a:ext cx="1114324" cy="956860"/>
            </a:xfrm>
            <a:prstGeom prst="rect">
              <a:avLst/>
            </a:prstGeom>
            <a:noFill/>
            <a:ln w="38100" cap="flat" cmpd="sng" algn="ctr">
              <a:solidFill>
                <a:srgbClr val="A50021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latin typeface="Times New Roman" pitchFamily="18" charset="0"/>
                <a:ea typeface="굴림" pitchFamily="34" charset="-127"/>
              </a:endParaRPr>
            </a:p>
          </p:txBody>
        </p:sp>
        <p:sp>
          <p:nvSpPr>
            <p:cNvPr id="28" name="Rectangle 27"/>
            <p:cNvSpPr/>
            <p:nvPr/>
          </p:nvSpPr>
          <p:spPr bwMode="auto">
            <a:xfrm>
              <a:off x="6813773" y="2905101"/>
              <a:ext cx="871898" cy="956860"/>
            </a:xfrm>
            <a:prstGeom prst="rect">
              <a:avLst/>
            </a:prstGeom>
            <a:noFill/>
            <a:ln w="38100" cap="flat" cmpd="sng" algn="ctr">
              <a:solidFill>
                <a:srgbClr val="A50021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latin typeface="Times New Roman" pitchFamily="18" charset="0"/>
                <a:ea typeface="굴림" pitchFamily="34" charset="-127"/>
              </a:endParaRPr>
            </a:p>
          </p:txBody>
        </p:sp>
        <p:sp>
          <p:nvSpPr>
            <p:cNvPr id="29" name="Rectangle 28"/>
            <p:cNvSpPr/>
            <p:nvPr/>
          </p:nvSpPr>
          <p:spPr bwMode="auto">
            <a:xfrm>
              <a:off x="8034102" y="2496644"/>
              <a:ext cx="500297" cy="400084"/>
            </a:xfrm>
            <a:prstGeom prst="rect">
              <a:avLst/>
            </a:prstGeom>
            <a:noFill/>
            <a:ln w="38100" cap="flat" cmpd="sng" algn="ctr">
              <a:solidFill>
                <a:srgbClr val="A50021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latin typeface="Times New Roman" pitchFamily="18" charset="0"/>
                <a:ea typeface="굴림" pitchFamily="34" charset="-127"/>
              </a:endParaRPr>
            </a:p>
          </p:txBody>
        </p:sp>
        <p:sp>
          <p:nvSpPr>
            <p:cNvPr id="30" name="Rectangle 29"/>
            <p:cNvSpPr/>
            <p:nvPr/>
          </p:nvSpPr>
          <p:spPr bwMode="auto">
            <a:xfrm>
              <a:off x="7533804" y="4572001"/>
              <a:ext cx="627893" cy="566288"/>
            </a:xfrm>
            <a:prstGeom prst="rect">
              <a:avLst/>
            </a:prstGeom>
            <a:noFill/>
            <a:ln w="38100" cap="flat" cmpd="sng" algn="ctr">
              <a:solidFill>
                <a:srgbClr val="A50021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latin typeface="Times New Roman" pitchFamily="18" charset="0"/>
                <a:ea typeface="굴림" pitchFamily="34" charset="-127"/>
              </a:endParaRPr>
            </a:p>
          </p:txBody>
        </p:sp>
        <p:sp>
          <p:nvSpPr>
            <p:cNvPr id="31" name="Rectangle 30"/>
            <p:cNvSpPr/>
            <p:nvPr/>
          </p:nvSpPr>
          <p:spPr bwMode="auto">
            <a:xfrm>
              <a:off x="6723936" y="4746709"/>
              <a:ext cx="575680" cy="829512"/>
            </a:xfrm>
            <a:prstGeom prst="rect">
              <a:avLst/>
            </a:prstGeom>
            <a:noFill/>
            <a:ln w="38100" cap="flat" cmpd="sng" algn="ctr">
              <a:solidFill>
                <a:srgbClr val="A50021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latin typeface="Times New Roman" pitchFamily="18" charset="0"/>
                <a:ea typeface="굴림" pitchFamily="34" charset="-127"/>
              </a:endParaRPr>
            </a:p>
          </p:txBody>
        </p:sp>
        <p:sp>
          <p:nvSpPr>
            <p:cNvPr id="32" name="Rectangle 31"/>
            <p:cNvSpPr/>
            <p:nvPr/>
          </p:nvSpPr>
          <p:spPr bwMode="auto">
            <a:xfrm>
              <a:off x="7037881" y="5317463"/>
              <a:ext cx="750847" cy="636634"/>
            </a:xfrm>
            <a:prstGeom prst="rect">
              <a:avLst/>
            </a:prstGeom>
            <a:noFill/>
            <a:ln w="38100" cap="flat" cmpd="sng" algn="ctr">
              <a:solidFill>
                <a:srgbClr val="A50021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latin typeface="Times New Roman" pitchFamily="18" charset="0"/>
                <a:ea typeface="굴림" pitchFamily="34" charset="-127"/>
              </a:endParaRPr>
            </a:p>
          </p:txBody>
        </p:sp>
        <p:sp>
          <p:nvSpPr>
            <p:cNvPr id="33" name="Rectangle 32"/>
            <p:cNvSpPr/>
            <p:nvPr/>
          </p:nvSpPr>
          <p:spPr bwMode="auto">
            <a:xfrm>
              <a:off x="4972986" y="4733471"/>
              <a:ext cx="786333" cy="739691"/>
            </a:xfrm>
            <a:prstGeom prst="rect">
              <a:avLst/>
            </a:prstGeom>
            <a:noFill/>
            <a:ln w="38100" cap="flat" cmpd="sng" algn="ctr">
              <a:solidFill>
                <a:srgbClr val="A50021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latin typeface="Times New Roman" pitchFamily="18" charset="0"/>
                <a:ea typeface="굴림" pitchFamily="34" charset="-127"/>
              </a:endParaRPr>
            </a:p>
          </p:txBody>
        </p:sp>
        <p:sp>
          <p:nvSpPr>
            <p:cNvPr id="34" name="Rectangle 33"/>
            <p:cNvSpPr/>
            <p:nvPr/>
          </p:nvSpPr>
          <p:spPr bwMode="auto">
            <a:xfrm>
              <a:off x="5923315" y="4855145"/>
              <a:ext cx="477486" cy="739691"/>
            </a:xfrm>
            <a:prstGeom prst="rect">
              <a:avLst/>
            </a:prstGeom>
            <a:noFill/>
            <a:ln w="38100" cap="flat" cmpd="sng" algn="ctr">
              <a:solidFill>
                <a:srgbClr val="A50021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latin typeface="Times New Roman" pitchFamily="18" charset="0"/>
                <a:ea typeface="굴림" pitchFamily="34" charset="-127"/>
              </a:endParaRPr>
            </a:p>
          </p:txBody>
        </p:sp>
        <p:sp>
          <p:nvSpPr>
            <p:cNvPr id="35" name="Rectangle 34"/>
            <p:cNvSpPr/>
            <p:nvPr/>
          </p:nvSpPr>
          <p:spPr bwMode="auto">
            <a:xfrm>
              <a:off x="5341614" y="5954097"/>
              <a:ext cx="295997" cy="258757"/>
            </a:xfrm>
            <a:prstGeom prst="rect">
              <a:avLst/>
            </a:prstGeom>
            <a:noFill/>
            <a:ln w="38100" cap="flat" cmpd="sng" algn="ctr">
              <a:solidFill>
                <a:srgbClr val="A50021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latin typeface="Times New Roman" pitchFamily="18" charset="0"/>
                <a:ea typeface="굴림" pitchFamily="34" charset="-127"/>
              </a:endParaRP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7112966" y="1108484"/>
            <a:ext cx="1346200" cy="5257845"/>
            <a:chOff x="7112966" y="1108482"/>
            <a:chExt cx="1346200" cy="5257845"/>
          </a:xfrm>
        </p:grpSpPr>
        <p:sp>
          <p:nvSpPr>
            <p:cNvPr id="37" name="Can 36"/>
            <p:cNvSpPr/>
            <p:nvPr/>
          </p:nvSpPr>
          <p:spPr bwMode="auto">
            <a:xfrm>
              <a:off x="7144657" y="1772556"/>
              <a:ext cx="1066800" cy="1066800"/>
            </a:xfrm>
            <a:prstGeom prst="can">
              <a:avLst/>
            </a:prstGeom>
            <a:solidFill>
              <a:srgbClr val="FFFF66"/>
            </a:solidFill>
            <a:ln w="38100" cap="flat" cmpd="sng" algn="ctr">
              <a:solidFill>
                <a:srgbClr val="A5002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latin typeface="Times New Roman" pitchFamily="18" charset="0"/>
                <a:ea typeface="굴림" pitchFamily="34" charset="-127"/>
              </a:endParaRPr>
            </a:p>
          </p:txBody>
        </p:sp>
        <p:sp>
          <p:nvSpPr>
            <p:cNvPr id="38" name="Can 37"/>
            <p:cNvSpPr/>
            <p:nvPr/>
          </p:nvSpPr>
          <p:spPr bwMode="auto">
            <a:xfrm>
              <a:off x="7144657" y="2948213"/>
              <a:ext cx="1066800" cy="1066800"/>
            </a:xfrm>
            <a:prstGeom prst="can">
              <a:avLst/>
            </a:prstGeom>
            <a:solidFill>
              <a:srgbClr val="FFFF66"/>
            </a:solidFill>
            <a:ln w="38100" cap="flat" cmpd="sng" algn="ctr">
              <a:solidFill>
                <a:srgbClr val="A5002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latin typeface="Times New Roman" pitchFamily="18" charset="0"/>
                <a:ea typeface="굴림" pitchFamily="34" charset="-127"/>
              </a:endParaRPr>
            </a:p>
          </p:txBody>
        </p:sp>
        <p:sp>
          <p:nvSpPr>
            <p:cNvPr id="39" name="Can 38"/>
            <p:cNvSpPr/>
            <p:nvPr/>
          </p:nvSpPr>
          <p:spPr bwMode="auto">
            <a:xfrm>
              <a:off x="7144657" y="4123870"/>
              <a:ext cx="1066800" cy="1066800"/>
            </a:xfrm>
            <a:prstGeom prst="can">
              <a:avLst/>
            </a:prstGeom>
            <a:solidFill>
              <a:srgbClr val="FFFF66"/>
            </a:solidFill>
            <a:ln w="38100" cap="flat" cmpd="sng" algn="ctr">
              <a:solidFill>
                <a:srgbClr val="A5002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latin typeface="Times New Roman" pitchFamily="18" charset="0"/>
                <a:ea typeface="굴림" pitchFamily="34" charset="-127"/>
              </a:endParaRPr>
            </a:p>
          </p:txBody>
        </p:sp>
        <p:sp>
          <p:nvSpPr>
            <p:cNvPr id="40" name="Can 39"/>
            <p:cNvSpPr/>
            <p:nvPr/>
          </p:nvSpPr>
          <p:spPr bwMode="auto">
            <a:xfrm>
              <a:off x="7144657" y="5299527"/>
              <a:ext cx="1066800" cy="1066800"/>
            </a:xfrm>
            <a:prstGeom prst="can">
              <a:avLst/>
            </a:prstGeom>
            <a:solidFill>
              <a:srgbClr val="FFFF66"/>
            </a:solidFill>
            <a:ln w="38100" cap="flat" cmpd="sng" algn="ctr">
              <a:solidFill>
                <a:srgbClr val="A5002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latin typeface="Times New Roman" pitchFamily="18" charset="0"/>
                <a:ea typeface="굴림" pitchFamily="34" charset="-127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7112966" y="1108482"/>
              <a:ext cx="13462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rgbClr val="800000"/>
                  </a:solidFill>
                  <a:latin typeface="Arial" pitchFamily="34" charset="0"/>
                  <a:cs typeface="Arial" pitchFamily="34" charset="0"/>
                </a:rPr>
                <a:t>Data Nodes</a:t>
              </a: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5334966" y="1012484"/>
            <a:ext cx="1346200" cy="5349505"/>
            <a:chOff x="5334966" y="1012482"/>
            <a:chExt cx="1346200" cy="5349505"/>
          </a:xfrm>
        </p:grpSpPr>
        <p:sp>
          <p:nvSpPr>
            <p:cNvPr id="43" name="TextBox 42"/>
            <p:cNvSpPr txBox="1"/>
            <p:nvPr/>
          </p:nvSpPr>
          <p:spPr>
            <a:xfrm>
              <a:off x="5334966" y="1012482"/>
              <a:ext cx="13462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rgbClr val="800000"/>
                  </a:solidFill>
                  <a:latin typeface="Arial" pitchFamily="34" charset="0"/>
                  <a:cs typeface="Arial" pitchFamily="34" charset="0"/>
                </a:rPr>
                <a:t>HDFS Blocks</a:t>
              </a:r>
            </a:p>
          </p:txBody>
        </p:sp>
        <p:sp>
          <p:nvSpPr>
            <p:cNvPr id="44" name="Rectangle 43"/>
            <p:cNvSpPr/>
            <p:nvPr/>
          </p:nvSpPr>
          <p:spPr bwMode="auto">
            <a:xfrm>
              <a:off x="5523653" y="1828800"/>
              <a:ext cx="877147" cy="1012726"/>
            </a:xfrm>
            <a:prstGeom prst="rect">
              <a:avLst/>
            </a:prstGeom>
            <a:solidFill>
              <a:srgbClr val="FFFF66"/>
            </a:solidFill>
            <a:ln w="38100" cap="flat" cmpd="sng" algn="ctr">
              <a:solidFill>
                <a:srgbClr val="A5002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400" u="sng">
                <a:latin typeface="Times New Roman" pitchFamily="18" charset="0"/>
                <a:ea typeface="굴림" pitchFamily="34" charset="-127"/>
              </a:endParaRPr>
            </a:p>
          </p:txBody>
        </p:sp>
        <p:sp>
          <p:nvSpPr>
            <p:cNvPr id="45" name="Rectangle 44"/>
            <p:cNvSpPr/>
            <p:nvPr/>
          </p:nvSpPr>
          <p:spPr bwMode="auto">
            <a:xfrm>
              <a:off x="5523652" y="3002287"/>
              <a:ext cx="877147" cy="1012726"/>
            </a:xfrm>
            <a:prstGeom prst="rect">
              <a:avLst/>
            </a:prstGeom>
            <a:solidFill>
              <a:srgbClr val="FFFF66"/>
            </a:solidFill>
            <a:ln w="38100" cap="flat" cmpd="sng" algn="ctr">
              <a:solidFill>
                <a:srgbClr val="A5002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400" u="sng">
                <a:latin typeface="Times New Roman" pitchFamily="18" charset="0"/>
                <a:ea typeface="굴림" pitchFamily="34" charset="-127"/>
              </a:endParaRPr>
            </a:p>
          </p:txBody>
        </p:sp>
        <p:sp>
          <p:nvSpPr>
            <p:cNvPr id="46" name="Rectangle 45"/>
            <p:cNvSpPr/>
            <p:nvPr/>
          </p:nvSpPr>
          <p:spPr bwMode="auto">
            <a:xfrm>
              <a:off x="5523651" y="4175774"/>
              <a:ext cx="877147" cy="1012726"/>
            </a:xfrm>
            <a:prstGeom prst="rect">
              <a:avLst/>
            </a:prstGeom>
            <a:solidFill>
              <a:srgbClr val="FFFF66"/>
            </a:solidFill>
            <a:ln w="38100" cap="flat" cmpd="sng" algn="ctr">
              <a:solidFill>
                <a:srgbClr val="A5002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400" u="sng">
                <a:latin typeface="Times New Roman" pitchFamily="18" charset="0"/>
                <a:ea typeface="굴림" pitchFamily="34" charset="-127"/>
              </a:endParaRPr>
            </a:p>
          </p:txBody>
        </p:sp>
        <p:sp>
          <p:nvSpPr>
            <p:cNvPr id="47" name="Rectangle 46"/>
            <p:cNvSpPr/>
            <p:nvPr/>
          </p:nvSpPr>
          <p:spPr bwMode="auto">
            <a:xfrm>
              <a:off x="5523650" y="5349261"/>
              <a:ext cx="877147" cy="1012726"/>
            </a:xfrm>
            <a:prstGeom prst="rect">
              <a:avLst/>
            </a:prstGeom>
            <a:solidFill>
              <a:srgbClr val="FFFF66"/>
            </a:solidFill>
            <a:ln w="38100" cap="flat" cmpd="sng" algn="ctr">
              <a:solidFill>
                <a:srgbClr val="A5002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400" u="sng">
                <a:latin typeface="Times New Roman" pitchFamily="18" charset="0"/>
                <a:ea typeface="굴림" pitchFamily="34" charset="-127"/>
              </a:endParaRPr>
            </a:p>
          </p:txBody>
        </p:sp>
        <p:sp>
          <p:nvSpPr>
            <p:cNvPr id="48" name="Oval 47"/>
            <p:cNvSpPr/>
            <p:nvPr/>
          </p:nvSpPr>
          <p:spPr bwMode="auto">
            <a:xfrm>
              <a:off x="5939836" y="3225530"/>
              <a:ext cx="206115" cy="206115"/>
            </a:xfrm>
            <a:prstGeom prst="ellipse">
              <a:avLst/>
            </a:prstGeom>
            <a:solidFill>
              <a:srgbClr val="800000"/>
            </a:solidFill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400" u="sng">
                <a:latin typeface="Times New Roman" pitchFamily="18" charset="0"/>
                <a:ea typeface="굴림" pitchFamily="34" charset="-127"/>
              </a:endParaRPr>
            </a:p>
          </p:txBody>
        </p:sp>
        <p:sp>
          <p:nvSpPr>
            <p:cNvPr id="49" name="Oval 48"/>
            <p:cNvSpPr/>
            <p:nvPr/>
          </p:nvSpPr>
          <p:spPr bwMode="auto">
            <a:xfrm>
              <a:off x="5836778" y="3775286"/>
              <a:ext cx="206115" cy="206115"/>
            </a:xfrm>
            <a:prstGeom prst="ellipse">
              <a:avLst/>
            </a:prstGeom>
            <a:solidFill>
              <a:srgbClr val="800000"/>
            </a:solidFill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400" u="sng">
                <a:latin typeface="Times New Roman" pitchFamily="18" charset="0"/>
                <a:ea typeface="굴림" pitchFamily="34" charset="-127"/>
              </a:endParaRPr>
            </a:p>
          </p:txBody>
        </p:sp>
        <p:sp>
          <p:nvSpPr>
            <p:cNvPr id="50" name="Oval 49"/>
            <p:cNvSpPr/>
            <p:nvPr/>
          </p:nvSpPr>
          <p:spPr bwMode="auto">
            <a:xfrm>
              <a:off x="5642191" y="3519268"/>
              <a:ext cx="206115" cy="206115"/>
            </a:xfrm>
            <a:prstGeom prst="ellipse">
              <a:avLst/>
            </a:prstGeom>
            <a:solidFill>
              <a:srgbClr val="800000"/>
            </a:solidFill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400" u="sng">
                <a:latin typeface="Times New Roman" pitchFamily="18" charset="0"/>
                <a:ea typeface="굴림" pitchFamily="34" charset="-127"/>
              </a:endParaRPr>
            </a:p>
          </p:txBody>
        </p:sp>
        <p:sp>
          <p:nvSpPr>
            <p:cNvPr id="51" name="Oval 50"/>
            <p:cNvSpPr/>
            <p:nvPr/>
          </p:nvSpPr>
          <p:spPr bwMode="auto">
            <a:xfrm>
              <a:off x="5845000" y="1943605"/>
              <a:ext cx="206115" cy="206115"/>
            </a:xfrm>
            <a:prstGeom prst="ellipse">
              <a:avLst/>
            </a:prstGeom>
            <a:solidFill>
              <a:srgbClr val="800000"/>
            </a:solidFill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400" u="sng">
                <a:latin typeface="Times New Roman" pitchFamily="18" charset="0"/>
                <a:ea typeface="굴림" pitchFamily="34" charset="-127"/>
              </a:endParaRPr>
            </a:p>
          </p:txBody>
        </p:sp>
        <p:sp>
          <p:nvSpPr>
            <p:cNvPr id="52" name="Oval 51"/>
            <p:cNvSpPr/>
            <p:nvPr/>
          </p:nvSpPr>
          <p:spPr bwMode="auto">
            <a:xfrm>
              <a:off x="6111470" y="2267800"/>
              <a:ext cx="206115" cy="206115"/>
            </a:xfrm>
            <a:prstGeom prst="ellipse">
              <a:avLst/>
            </a:prstGeom>
            <a:solidFill>
              <a:srgbClr val="800000"/>
            </a:solidFill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400" u="sng">
                <a:latin typeface="Times New Roman" pitchFamily="18" charset="0"/>
                <a:ea typeface="굴림" pitchFamily="34" charset="-127"/>
              </a:endParaRPr>
            </a:p>
          </p:txBody>
        </p:sp>
        <p:sp>
          <p:nvSpPr>
            <p:cNvPr id="53" name="Oval 52"/>
            <p:cNvSpPr/>
            <p:nvPr/>
          </p:nvSpPr>
          <p:spPr bwMode="auto">
            <a:xfrm>
              <a:off x="5638800" y="2304166"/>
              <a:ext cx="206115" cy="206115"/>
            </a:xfrm>
            <a:prstGeom prst="ellipse">
              <a:avLst/>
            </a:prstGeom>
            <a:solidFill>
              <a:srgbClr val="800000"/>
            </a:solidFill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400" u="sng">
                <a:latin typeface="Times New Roman" pitchFamily="18" charset="0"/>
                <a:ea typeface="굴림" pitchFamily="34" charset="-127"/>
              </a:endParaRPr>
            </a:p>
          </p:txBody>
        </p:sp>
        <p:sp>
          <p:nvSpPr>
            <p:cNvPr id="54" name="Oval 53"/>
            <p:cNvSpPr/>
            <p:nvPr/>
          </p:nvSpPr>
          <p:spPr bwMode="auto">
            <a:xfrm>
              <a:off x="5867400" y="2548386"/>
              <a:ext cx="206115" cy="206115"/>
            </a:xfrm>
            <a:prstGeom prst="ellipse">
              <a:avLst/>
            </a:prstGeom>
            <a:solidFill>
              <a:srgbClr val="800000"/>
            </a:solidFill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400" u="sng">
                <a:latin typeface="Times New Roman" pitchFamily="18" charset="0"/>
                <a:ea typeface="굴림" pitchFamily="34" charset="-127"/>
              </a:endParaRPr>
            </a:p>
          </p:txBody>
        </p:sp>
        <p:sp>
          <p:nvSpPr>
            <p:cNvPr id="55" name="Oval 54"/>
            <p:cNvSpPr/>
            <p:nvPr/>
          </p:nvSpPr>
          <p:spPr bwMode="auto">
            <a:xfrm>
              <a:off x="5604928" y="4407634"/>
              <a:ext cx="206115" cy="206115"/>
            </a:xfrm>
            <a:prstGeom prst="ellipse">
              <a:avLst/>
            </a:prstGeom>
            <a:solidFill>
              <a:srgbClr val="800000"/>
            </a:solidFill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400" u="sng">
                <a:latin typeface="Times New Roman" pitchFamily="18" charset="0"/>
                <a:ea typeface="굴림" pitchFamily="34" charset="-127"/>
              </a:endParaRPr>
            </a:p>
          </p:txBody>
        </p:sp>
        <p:sp>
          <p:nvSpPr>
            <p:cNvPr id="56" name="Oval 55"/>
            <p:cNvSpPr/>
            <p:nvPr/>
          </p:nvSpPr>
          <p:spPr bwMode="auto">
            <a:xfrm>
              <a:off x="5836307" y="4629074"/>
              <a:ext cx="206115" cy="206115"/>
            </a:xfrm>
            <a:prstGeom prst="ellipse">
              <a:avLst/>
            </a:prstGeom>
            <a:solidFill>
              <a:srgbClr val="800000"/>
            </a:solidFill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400" u="sng">
                <a:latin typeface="Times New Roman" pitchFamily="18" charset="0"/>
                <a:ea typeface="굴림" pitchFamily="34" charset="-127"/>
              </a:endParaRPr>
            </a:p>
          </p:txBody>
        </p:sp>
        <p:sp>
          <p:nvSpPr>
            <p:cNvPr id="57" name="Oval 56"/>
            <p:cNvSpPr/>
            <p:nvPr/>
          </p:nvSpPr>
          <p:spPr bwMode="auto">
            <a:xfrm>
              <a:off x="6100479" y="4809341"/>
              <a:ext cx="206115" cy="206115"/>
            </a:xfrm>
            <a:prstGeom prst="ellipse">
              <a:avLst/>
            </a:prstGeom>
            <a:solidFill>
              <a:srgbClr val="800000"/>
            </a:solidFill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400" u="sng">
                <a:latin typeface="Times New Roman" pitchFamily="18" charset="0"/>
                <a:ea typeface="굴림" pitchFamily="34" charset="-127"/>
              </a:endParaRPr>
            </a:p>
          </p:txBody>
        </p:sp>
        <p:sp>
          <p:nvSpPr>
            <p:cNvPr id="58" name="Oval 57"/>
            <p:cNvSpPr/>
            <p:nvPr/>
          </p:nvSpPr>
          <p:spPr bwMode="auto">
            <a:xfrm>
              <a:off x="5613299" y="4932891"/>
              <a:ext cx="206115" cy="206115"/>
            </a:xfrm>
            <a:prstGeom prst="ellipse">
              <a:avLst/>
            </a:prstGeom>
            <a:solidFill>
              <a:srgbClr val="800000"/>
            </a:solidFill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400" u="sng">
                <a:latin typeface="Times New Roman" pitchFamily="18" charset="0"/>
                <a:ea typeface="굴림" pitchFamily="34" charset="-127"/>
              </a:endParaRPr>
            </a:p>
          </p:txBody>
        </p:sp>
        <p:sp>
          <p:nvSpPr>
            <p:cNvPr id="59" name="Oval 58"/>
            <p:cNvSpPr/>
            <p:nvPr/>
          </p:nvSpPr>
          <p:spPr bwMode="auto">
            <a:xfrm>
              <a:off x="6111470" y="4518846"/>
              <a:ext cx="206115" cy="206115"/>
            </a:xfrm>
            <a:prstGeom prst="ellipse">
              <a:avLst/>
            </a:prstGeom>
            <a:solidFill>
              <a:srgbClr val="800000"/>
            </a:solidFill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400" u="sng">
                <a:latin typeface="Times New Roman" pitchFamily="18" charset="0"/>
                <a:ea typeface="굴림" pitchFamily="34" charset="-127"/>
              </a:endParaRPr>
            </a:p>
          </p:txBody>
        </p:sp>
        <p:sp>
          <p:nvSpPr>
            <p:cNvPr id="60" name="Oval 59"/>
            <p:cNvSpPr/>
            <p:nvPr/>
          </p:nvSpPr>
          <p:spPr bwMode="auto">
            <a:xfrm>
              <a:off x="5615103" y="5664555"/>
              <a:ext cx="206115" cy="206115"/>
            </a:xfrm>
            <a:prstGeom prst="ellipse">
              <a:avLst/>
            </a:prstGeom>
            <a:solidFill>
              <a:srgbClr val="800000"/>
            </a:solidFill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400" u="sng">
                <a:latin typeface="Times New Roman" pitchFamily="18" charset="0"/>
                <a:ea typeface="굴림" pitchFamily="34" charset="-127"/>
              </a:endParaRPr>
            </a:p>
          </p:txBody>
        </p:sp>
        <p:sp>
          <p:nvSpPr>
            <p:cNvPr id="61" name="Oval 60"/>
            <p:cNvSpPr/>
            <p:nvPr/>
          </p:nvSpPr>
          <p:spPr bwMode="auto">
            <a:xfrm>
              <a:off x="5966085" y="6057154"/>
              <a:ext cx="206115" cy="206115"/>
            </a:xfrm>
            <a:prstGeom prst="ellipse">
              <a:avLst/>
            </a:prstGeom>
            <a:solidFill>
              <a:srgbClr val="800000"/>
            </a:solidFill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400" u="sng">
                <a:latin typeface="Times New Roman" pitchFamily="18" charset="0"/>
                <a:ea typeface="굴림" pitchFamily="34" charset="-127"/>
              </a:endParaRPr>
            </a:p>
          </p:txBody>
        </p:sp>
        <p:sp>
          <p:nvSpPr>
            <p:cNvPr id="62" name="Oval 61"/>
            <p:cNvSpPr/>
            <p:nvPr/>
          </p:nvSpPr>
          <p:spPr bwMode="auto">
            <a:xfrm>
              <a:off x="5755639" y="5943600"/>
              <a:ext cx="206115" cy="206115"/>
            </a:xfrm>
            <a:prstGeom prst="ellipse">
              <a:avLst/>
            </a:prstGeom>
            <a:solidFill>
              <a:srgbClr val="800000"/>
            </a:solidFill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400" u="sng">
                <a:latin typeface="Times New Roman" pitchFamily="18" charset="0"/>
                <a:ea typeface="굴림" pitchFamily="34" charset="-127"/>
              </a:endParaRPr>
            </a:p>
          </p:txBody>
        </p:sp>
        <p:sp>
          <p:nvSpPr>
            <p:cNvPr id="63" name="Oval 62"/>
            <p:cNvSpPr/>
            <p:nvPr/>
          </p:nvSpPr>
          <p:spPr bwMode="auto">
            <a:xfrm>
              <a:off x="6042285" y="5673979"/>
              <a:ext cx="206115" cy="206115"/>
            </a:xfrm>
            <a:prstGeom prst="ellipse">
              <a:avLst/>
            </a:prstGeom>
            <a:solidFill>
              <a:srgbClr val="800000"/>
            </a:solidFill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400" u="sng">
                <a:latin typeface="Times New Roman" pitchFamily="18" charset="0"/>
                <a:ea typeface="굴림" pitchFamily="34" charset="-127"/>
              </a:endParaRPr>
            </a:p>
          </p:txBody>
        </p:sp>
        <p:sp>
          <p:nvSpPr>
            <p:cNvPr id="64" name="Oval 63"/>
            <p:cNvSpPr/>
            <p:nvPr/>
          </p:nvSpPr>
          <p:spPr bwMode="auto">
            <a:xfrm>
              <a:off x="6172200" y="5486400"/>
              <a:ext cx="206115" cy="206115"/>
            </a:xfrm>
            <a:prstGeom prst="ellipse">
              <a:avLst/>
            </a:prstGeom>
            <a:solidFill>
              <a:srgbClr val="800000"/>
            </a:solidFill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400" u="sng">
                <a:latin typeface="Times New Roman" pitchFamily="18" charset="0"/>
                <a:ea typeface="굴림" pitchFamily="34" charset="-127"/>
              </a:endParaRPr>
            </a:p>
          </p:txBody>
        </p:sp>
      </p:grpSp>
      <p:grpSp>
        <p:nvGrpSpPr>
          <p:cNvPr id="65" name="Group 64"/>
          <p:cNvGrpSpPr/>
          <p:nvPr/>
        </p:nvGrpSpPr>
        <p:grpSpPr>
          <a:xfrm>
            <a:off x="6400797" y="2305956"/>
            <a:ext cx="743860" cy="3549668"/>
            <a:chOff x="6400797" y="2305956"/>
            <a:chExt cx="743860" cy="3549668"/>
          </a:xfrm>
        </p:grpSpPr>
        <p:cxnSp>
          <p:nvCxnSpPr>
            <p:cNvPr id="66" name="Straight Arrow Connector 65"/>
            <p:cNvCxnSpPr>
              <a:stCxn id="44" idx="3"/>
              <a:endCxn id="37" idx="2"/>
            </p:cNvCxnSpPr>
            <p:nvPr/>
          </p:nvCxnSpPr>
          <p:spPr bwMode="auto">
            <a:xfrm flipV="1">
              <a:off x="6400800" y="2305956"/>
              <a:ext cx="743857" cy="29207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A5002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67" name="Straight Arrow Connector 66"/>
            <p:cNvCxnSpPr>
              <a:stCxn id="45" idx="3"/>
              <a:endCxn id="38" idx="2"/>
            </p:cNvCxnSpPr>
            <p:nvPr/>
          </p:nvCxnSpPr>
          <p:spPr bwMode="auto">
            <a:xfrm flipV="1">
              <a:off x="6400799" y="3481613"/>
              <a:ext cx="743858" cy="27037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A5002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68" name="Straight Arrow Connector 67"/>
            <p:cNvCxnSpPr>
              <a:stCxn id="46" idx="3"/>
              <a:endCxn id="39" idx="2"/>
            </p:cNvCxnSpPr>
            <p:nvPr/>
          </p:nvCxnSpPr>
          <p:spPr bwMode="auto">
            <a:xfrm flipV="1">
              <a:off x="6400798" y="4657270"/>
              <a:ext cx="743859" cy="24867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A5002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69" name="Straight Arrow Connector 68"/>
            <p:cNvCxnSpPr>
              <a:stCxn id="47" idx="3"/>
              <a:endCxn id="40" idx="2"/>
            </p:cNvCxnSpPr>
            <p:nvPr/>
          </p:nvCxnSpPr>
          <p:spPr bwMode="auto">
            <a:xfrm flipV="1">
              <a:off x="6400797" y="5832927"/>
              <a:ext cx="743860" cy="22697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A5002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grpSp>
        <p:nvGrpSpPr>
          <p:cNvPr id="88" name="Group 87"/>
          <p:cNvGrpSpPr/>
          <p:nvPr/>
        </p:nvGrpSpPr>
        <p:grpSpPr>
          <a:xfrm>
            <a:off x="5581173" y="1943608"/>
            <a:ext cx="797142" cy="4369005"/>
            <a:chOff x="5581173" y="1943606"/>
            <a:chExt cx="797142" cy="4369005"/>
          </a:xfrm>
        </p:grpSpPr>
        <p:sp>
          <p:nvSpPr>
            <p:cNvPr id="78" name="Rectangle 77"/>
            <p:cNvSpPr/>
            <p:nvPr/>
          </p:nvSpPr>
          <p:spPr bwMode="auto">
            <a:xfrm>
              <a:off x="5604928" y="2267800"/>
              <a:ext cx="506542" cy="486701"/>
            </a:xfrm>
            <a:prstGeom prst="rect">
              <a:avLst/>
            </a:prstGeom>
            <a:noFill/>
            <a:ln w="38100" cap="flat" cmpd="sng" algn="ctr">
              <a:solidFill>
                <a:srgbClr val="800000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latin typeface="Times New Roman" pitchFamily="18" charset="0"/>
                <a:ea typeface="굴림" pitchFamily="34" charset="-127"/>
              </a:endParaRPr>
            </a:p>
          </p:txBody>
        </p:sp>
        <p:sp>
          <p:nvSpPr>
            <p:cNvPr id="79" name="Rectangle 78"/>
            <p:cNvSpPr/>
            <p:nvPr/>
          </p:nvSpPr>
          <p:spPr bwMode="auto">
            <a:xfrm>
              <a:off x="5867400" y="1943606"/>
              <a:ext cx="450184" cy="542529"/>
            </a:xfrm>
            <a:prstGeom prst="rect">
              <a:avLst/>
            </a:prstGeom>
            <a:noFill/>
            <a:ln w="38100" cap="flat" cmpd="sng" algn="ctr">
              <a:solidFill>
                <a:srgbClr val="800000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latin typeface="Times New Roman" pitchFamily="18" charset="0"/>
                <a:ea typeface="굴림" pitchFamily="34" charset="-127"/>
              </a:endParaRPr>
            </a:p>
          </p:txBody>
        </p:sp>
        <p:sp>
          <p:nvSpPr>
            <p:cNvPr id="80" name="Rectangle 79"/>
            <p:cNvSpPr/>
            <p:nvPr/>
          </p:nvSpPr>
          <p:spPr bwMode="auto">
            <a:xfrm>
              <a:off x="5638800" y="3438872"/>
              <a:ext cx="450184" cy="542529"/>
            </a:xfrm>
            <a:prstGeom prst="rect">
              <a:avLst/>
            </a:prstGeom>
            <a:noFill/>
            <a:ln w="38100" cap="flat" cmpd="sng" algn="ctr">
              <a:solidFill>
                <a:srgbClr val="800000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latin typeface="Times New Roman" pitchFamily="18" charset="0"/>
                <a:ea typeface="굴림" pitchFamily="34" charset="-127"/>
              </a:endParaRPr>
            </a:p>
          </p:txBody>
        </p:sp>
        <p:sp>
          <p:nvSpPr>
            <p:cNvPr id="81" name="Rectangle 80"/>
            <p:cNvSpPr/>
            <p:nvPr/>
          </p:nvSpPr>
          <p:spPr bwMode="auto">
            <a:xfrm>
              <a:off x="5886378" y="3166641"/>
              <a:ext cx="328149" cy="352627"/>
            </a:xfrm>
            <a:prstGeom prst="rect">
              <a:avLst/>
            </a:prstGeom>
            <a:noFill/>
            <a:ln w="38100" cap="flat" cmpd="sng" algn="ctr">
              <a:solidFill>
                <a:srgbClr val="800000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latin typeface="Times New Roman" pitchFamily="18" charset="0"/>
                <a:ea typeface="굴림" pitchFamily="34" charset="-127"/>
              </a:endParaRPr>
            </a:p>
          </p:txBody>
        </p:sp>
        <p:sp>
          <p:nvSpPr>
            <p:cNvPr id="82" name="Rectangle 81"/>
            <p:cNvSpPr/>
            <p:nvPr/>
          </p:nvSpPr>
          <p:spPr bwMode="auto">
            <a:xfrm>
              <a:off x="5581173" y="4354967"/>
              <a:ext cx="469942" cy="519482"/>
            </a:xfrm>
            <a:prstGeom prst="rect">
              <a:avLst/>
            </a:prstGeom>
            <a:noFill/>
            <a:ln w="38100" cap="flat" cmpd="sng" algn="ctr">
              <a:solidFill>
                <a:srgbClr val="800000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latin typeface="Times New Roman" pitchFamily="18" charset="0"/>
                <a:ea typeface="굴림" pitchFamily="34" charset="-127"/>
              </a:endParaRPr>
            </a:p>
          </p:txBody>
        </p:sp>
        <p:sp>
          <p:nvSpPr>
            <p:cNvPr id="83" name="Rectangle 82"/>
            <p:cNvSpPr/>
            <p:nvPr/>
          </p:nvSpPr>
          <p:spPr bwMode="auto">
            <a:xfrm>
              <a:off x="6051114" y="4472390"/>
              <a:ext cx="305205" cy="563558"/>
            </a:xfrm>
            <a:prstGeom prst="rect">
              <a:avLst/>
            </a:prstGeom>
            <a:noFill/>
            <a:ln w="38100" cap="flat" cmpd="sng" algn="ctr">
              <a:solidFill>
                <a:srgbClr val="800000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latin typeface="Times New Roman" pitchFamily="18" charset="0"/>
                <a:ea typeface="굴림" pitchFamily="34" charset="-127"/>
              </a:endParaRPr>
            </a:p>
          </p:txBody>
        </p:sp>
        <p:sp>
          <p:nvSpPr>
            <p:cNvPr id="84" name="Rectangle 83"/>
            <p:cNvSpPr/>
            <p:nvPr/>
          </p:nvSpPr>
          <p:spPr bwMode="auto">
            <a:xfrm>
              <a:off x="5592645" y="4872655"/>
              <a:ext cx="293733" cy="266351"/>
            </a:xfrm>
            <a:prstGeom prst="rect">
              <a:avLst/>
            </a:prstGeom>
            <a:noFill/>
            <a:ln w="38100" cap="flat" cmpd="sng" algn="ctr">
              <a:solidFill>
                <a:srgbClr val="800000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latin typeface="Times New Roman" pitchFamily="18" charset="0"/>
                <a:ea typeface="굴림" pitchFamily="34" charset="-127"/>
              </a:endParaRPr>
            </a:p>
          </p:txBody>
        </p:sp>
        <p:sp>
          <p:nvSpPr>
            <p:cNvPr id="85" name="Rectangle 84"/>
            <p:cNvSpPr/>
            <p:nvPr/>
          </p:nvSpPr>
          <p:spPr bwMode="auto">
            <a:xfrm>
              <a:off x="5592645" y="5566576"/>
              <a:ext cx="377812" cy="593635"/>
            </a:xfrm>
            <a:prstGeom prst="rect">
              <a:avLst/>
            </a:prstGeom>
            <a:noFill/>
            <a:ln w="38100" cap="flat" cmpd="sng" algn="ctr">
              <a:solidFill>
                <a:srgbClr val="800000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latin typeface="Times New Roman" pitchFamily="18" charset="0"/>
                <a:ea typeface="굴림" pitchFamily="34" charset="-127"/>
              </a:endParaRPr>
            </a:p>
          </p:txBody>
        </p:sp>
        <p:sp>
          <p:nvSpPr>
            <p:cNvPr id="86" name="Rectangle 85"/>
            <p:cNvSpPr/>
            <p:nvPr/>
          </p:nvSpPr>
          <p:spPr bwMode="auto">
            <a:xfrm>
              <a:off x="5739511" y="5943600"/>
              <a:ext cx="475016" cy="369011"/>
            </a:xfrm>
            <a:prstGeom prst="rect">
              <a:avLst/>
            </a:prstGeom>
            <a:noFill/>
            <a:ln w="38100" cap="flat" cmpd="sng" algn="ctr">
              <a:solidFill>
                <a:srgbClr val="800000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latin typeface="Times New Roman" pitchFamily="18" charset="0"/>
                <a:ea typeface="굴림" pitchFamily="34" charset="-127"/>
              </a:endParaRPr>
            </a:p>
          </p:txBody>
        </p:sp>
        <p:sp>
          <p:nvSpPr>
            <p:cNvPr id="87" name="Rectangle 86"/>
            <p:cNvSpPr/>
            <p:nvPr/>
          </p:nvSpPr>
          <p:spPr bwMode="auto">
            <a:xfrm>
              <a:off x="5981246" y="5473163"/>
              <a:ext cx="397069" cy="448923"/>
            </a:xfrm>
            <a:prstGeom prst="rect">
              <a:avLst/>
            </a:prstGeom>
            <a:noFill/>
            <a:ln w="38100" cap="flat" cmpd="sng" algn="ctr">
              <a:solidFill>
                <a:srgbClr val="800000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latin typeface="Times New Roman" pitchFamily="18" charset="0"/>
                <a:ea typeface="굴림" pitchFamily="34" charset="-127"/>
              </a:endParaRPr>
            </a:p>
          </p:txBody>
        </p:sp>
      </p:grpSp>
      <p:sp>
        <p:nvSpPr>
          <p:cNvPr id="70" name="TextBox 69"/>
          <p:cNvSpPr txBox="1"/>
          <p:nvPr/>
        </p:nvSpPr>
        <p:spPr>
          <a:xfrm>
            <a:off x="927321" y="1165234"/>
            <a:ext cx="22044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Arial" pitchFamily="34" charset="0"/>
                <a:cs typeface="Arial" pitchFamily="34" charset="0"/>
              </a:rPr>
              <a:t>Global Index</a:t>
            </a:r>
          </a:p>
        </p:txBody>
      </p:sp>
      <p:sp>
        <p:nvSpPr>
          <p:cNvPr id="89" name="TextBox 88"/>
          <p:cNvSpPr txBox="1"/>
          <p:nvPr/>
        </p:nvSpPr>
        <p:spPr>
          <a:xfrm>
            <a:off x="2743200" y="5943600"/>
            <a:ext cx="24048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Arial" pitchFamily="34" charset="0"/>
                <a:cs typeface="Arial" pitchFamily="34" charset="0"/>
              </a:rPr>
              <a:t>Local Indexes</a:t>
            </a:r>
          </a:p>
        </p:txBody>
      </p:sp>
      <p:sp>
        <p:nvSpPr>
          <p:cNvPr id="71" name="Isosceles Triangle 70"/>
          <p:cNvSpPr/>
          <p:nvPr/>
        </p:nvSpPr>
        <p:spPr bwMode="auto">
          <a:xfrm rot="5400000">
            <a:off x="6379157" y="3857740"/>
            <a:ext cx="4540055" cy="369693"/>
          </a:xfrm>
          <a:prstGeom prst="triangle">
            <a:avLst/>
          </a:prstGeom>
          <a:solidFill>
            <a:srgbClr val="FFFFFF"/>
          </a:solidFill>
          <a:ln w="38100" cap="flat" cmpd="sng" algn="ctr">
            <a:solidFill>
              <a:srgbClr val="A5002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latin typeface="Times New Roman" pitchFamily="18" charset="0"/>
              <a:ea typeface="굴림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494991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/>
      <p:bldP spid="89" grpId="0"/>
      <p:bldP spid="7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Index Building - Partitioning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 smtClean="0"/>
                  <a:t>Number of partitions = Number of blocks</a:t>
                </a:r>
                <a:endParaRPr lang="en-US" sz="1800" dirty="0"/>
              </a:p>
              <a:p>
                <a:pPr lvl="1"/>
                <a14:m>
                  <m:oMath xmlns:m="http://schemas.openxmlformats.org/officeDocument/2006/math">
                    <m:r>
                      <a:rPr lang="en-US" sz="3200" i="1">
                        <a:latin typeface="Cambria Math"/>
                      </a:rPr>
                      <m:t>𝑛</m:t>
                    </m:r>
                    <m:r>
                      <a:rPr lang="en-US" sz="3200" i="1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i="1">
                            <a:latin typeface="Cambria Math"/>
                          </a:rPr>
                          <m:t>𝐸𝑥𝑝𝑒𝑐𝑡𝑒𝑑</m:t>
                        </m:r>
                        <m:r>
                          <a:rPr lang="en-US" sz="3200" i="1">
                            <a:latin typeface="Cambria Math"/>
                          </a:rPr>
                          <m:t> </m:t>
                        </m:r>
                        <m:r>
                          <a:rPr lang="en-US" sz="3200" i="1">
                            <a:latin typeface="Cambria Math"/>
                          </a:rPr>
                          <m:t>𝑠𝑖𝑧𝑒</m:t>
                        </m:r>
                      </m:num>
                      <m:den>
                        <m:r>
                          <a:rPr lang="en-US" sz="3200" i="1">
                            <a:latin typeface="Cambria Math"/>
                          </a:rPr>
                          <m:t>𝑏𝑙𝑜𝑐𝑘</m:t>
                        </m:r>
                        <m:r>
                          <a:rPr lang="en-US" sz="3200" i="1">
                            <a:latin typeface="Cambria Math"/>
                          </a:rPr>
                          <m:t> </m:t>
                        </m:r>
                        <m:r>
                          <a:rPr lang="en-US" sz="3200" i="1">
                            <a:latin typeface="Cambria Math"/>
                          </a:rPr>
                          <m:t>𝑐𝑎𝑝𝑎𝑐𝑖𝑡𝑦</m:t>
                        </m:r>
                      </m:den>
                    </m:f>
                  </m:oMath>
                </a14:m>
                <a:endParaRPr lang="en-US" sz="3200" dirty="0"/>
              </a:p>
              <a:p>
                <a:r>
                  <a:rPr lang="en-US" dirty="0" smtClean="0"/>
                  <a:t>Find partitions</a:t>
                </a:r>
              </a:p>
              <a:p>
                <a:pPr lvl="1"/>
                <a:r>
                  <a:rPr lang="en-US" dirty="0" smtClean="0"/>
                  <a:t>Grid</a:t>
                </a:r>
              </a:p>
              <a:p>
                <a:pPr lvl="1"/>
                <a:r>
                  <a:rPr lang="en-US" dirty="0" smtClean="0"/>
                  <a:t>R-tree</a:t>
                </a:r>
              </a:p>
              <a:p>
                <a:pPr lvl="2"/>
                <a:r>
                  <a:rPr lang="en-US" dirty="0" smtClean="0"/>
                  <a:t>Read a sample</a:t>
                </a:r>
              </a:p>
              <a:p>
                <a:pPr lvl="2"/>
                <a:r>
                  <a:rPr lang="en-US" dirty="0" smtClean="0"/>
                  <a:t>Insert into a temp R-tree</a:t>
                </a:r>
              </a:p>
              <a:p>
                <a:pPr lvl="2"/>
                <a:r>
                  <a:rPr lang="en-US" dirty="0" smtClean="0"/>
                  <a:t>MBRs of leaf nodes</a:t>
                </a:r>
              </a:p>
              <a:p>
                <a:r>
                  <a:rPr lang="en-US" dirty="0" smtClean="0"/>
                  <a:t>Copy each record</a:t>
                </a:r>
                <a:br>
                  <a:rPr lang="en-US" dirty="0" smtClean="0"/>
                </a:br>
                <a:r>
                  <a:rPr lang="en-US" dirty="0" smtClean="0"/>
                  <a:t>to its partition(s)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/>
                <a:stretch>
                  <a:fillRect l="-1645" t="-23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/>
          <p:cNvSpPr/>
          <p:nvPr/>
        </p:nvSpPr>
        <p:spPr bwMode="auto">
          <a:xfrm>
            <a:off x="4724400" y="1694393"/>
            <a:ext cx="4191000" cy="4191000"/>
          </a:xfrm>
          <a:prstGeom prst="rect">
            <a:avLst/>
          </a:prstGeom>
          <a:solidFill>
            <a:srgbClr val="FFFF66"/>
          </a:solidFill>
          <a:ln w="38100" cap="flat" cmpd="sng" algn="ctr">
            <a:solidFill>
              <a:srgbClr val="A5002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 u="sng">
              <a:latin typeface="Times New Roman" pitchFamily="18" charset="0"/>
              <a:ea typeface="굴림" pitchFamily="34" charset="-127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4999222" y="2068998"/>
            <a:ext cx="3597193" cy="3610280"/>
            <a:chOff x="774284" y="2549932"/>
            <a:chExt cx="3597193" cy="3610280"/>
          </a:xfrm>
        </p:grpSpPr>
        <p:sp>
          <p:nvSpPr>
            <p:cNvPr id="6" name="Oval 5"/>
            <p:cNvSpPr/>
            <p:nvPr/>
          </p:nvSpPr>
          <p:spPr bwMode="auto">
            <a:xfrm>
              <a:off x="1323923" y="2793671"/>
              <a:ext cx="206115" cy="206115"/>
            </a:xfrm>
            <a:prstGeom prst="ellipse">
              <a:avLst/>
            </a:prstGeom>
            <a:solidFill>
              <a:srgbClr val="800000"/>
            </a:solidFill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400" u="sng">
                <a:latin typeface="Times New Roman" pitchFamily="18" charset="0"/>
                <a:ea typeface="굴림" pitchFamily="34" charset="-127"/>
              </a:endParaRPr>
            </a:p>
          </p:txBody>
        </p:sp>
        <p:sp>
          <p:nvSpPr>
            <p:cNvPr id="7" name="Oval 6"/>
            <p:cNvSpPr/>
            <p:nvPr/>
          </p:nvSpPr>
          <p:spPr bwMode="auto">
            <a:xfrm>
              <a:off x="2004429" y="3377663"/>
              <a:ext cx="206115" cy="206115"/>
            </a:xfrm>
            <a:prstGeom prst="ellipse">
              <a:avLst/>
            </a:prstGeom>
            <a:solidFill>
              <a:srgbClr val="800000"/>
            </a:solidFill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400" u="sng">
                <a:latin typeface="Times New Roman" pitchFamily="18" charset="0"/>
                <a:ea typeface="굴림" pitchFamily="34" charset="-127"/>
              </a:endParaRPr>
            </a:p>
          </p:txBody>
        </p:sp>
        <p:sp>
          <p:nvSpPr>
            <p:cNvPr id="8" name="Oval 7"/>
            <p:cNvSpPr/>
            <p:nvPr/>
          </p:nvSpPr>
          <p:spPr bwMode="auto">
            <a:xfrm>
              <a:off x="1309201" y="3647575"/>
              <a:ext cx="206115" cy="206115"/>
            </a:xfrm>
            <a:prstGeom prst="ellipse">
              <a:avLst/>
            </a:prstGeom>
            <a:solidFill>
              <a:srgbClr val="800000"/>
            </a:solidFill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400" u="sng">
                <a:latin typeface="Times New Roman" pitchFamily="18" charset="0"/>
                <a:ea typeface="굴림" pitchFamily="34" charset="-127"/>
              </a:endParaRPr>
            </a:p>
          </p:txBody>
        </p:sp>
        <p:sp>
          <p:nvSpPr>
            <p:cNvPr id="9" name="Oval 8"/>
            <p:cNvSpPr/>
            <p:nvPr/>
          </p:nvSpPr>
          <p:spPr bwMode="auto">
            <a:xfrm>
              <a:off x="774284" y="3328588"/>
              <a:ext cx="206115" cy="206115"/>
            </a:xfrm>
            <a:prstGeom prst="ellipse">
              <a:avLst/>
            </a:prstGeom>
            <a:solidFill>
              <a:srgbClr val="800000"/>
            </a:solidFill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400" u="sng">
                <a:latin typeface="Times New Roman" pitchFamily="18" charset="0"/>
                <a:ea typeface="굴림" pitchFamily="34" charset="-127"/>
              </a:endParaRPr>
            </a:p>
          </p:txBody>
        </p:sp>
        <p:sp>
          <p:nvSpPr>
            <p:cNvPr id="10" name="Oval 9"/>
            <p:cNvSpPr/>
            <p:nvPr/>
          </p:nvSpPr>
          <p:spPr bwMode="auto">
            <a:xfrm>
              <a:off x="2938489" y="2967069"/>
              <a:ext cx="206115" cy="206115"/>
            </a:xfrm>
            <a:prstGeom prst="ellipse">
              <a:avLst/>
            </a:prstGeom>
            <a:solidFill>
              <a:srgbClr val="800000"/>
            </a:solidFill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400" u="sng">
                <a:latin typeface="Times New Roman" pitchFamily="18" charset="0"/>
                <a:ea typeface="굴림" pitchFamily="34" charset="-127"/>
              </a:endParaRPr>
            </a:p>
          </p:txBody>
        </p:sp>
        <p:sp>
          <p:nvSpPr>
            <p:cNvPr id="11" name="Oval 10"/>
            <p:cNvSpPr/>
            <p:nvPr/>
          </p:nvSpPr>
          <p:spPr bwMode="auto">
            <a:xfrm>
              <a:off x="3303279" y="3583778"/>
              <a:ext cx="206115" cy="206115"/>
            </a:xfrm>
            <a:prstGeom prst="ellipse">
              <a:avLst/>
            </a:prstGeom>
            <a:solidFill>
              <a:srgbClr val="800000"/>
            </a:solidFill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400" u="sng">
                <a:latin typeface="Times New Roman" pitchFamily="18" charset="0"/>
                <a:ea typeface="굴림" pitchFamily="34" charset="-127"/>
              </a:endParaRPr>
            </a:p>
          </p:txBody>
        </p:sp>
        <p:sp>
          <p:nvSpPr>
            <p:cNvPr id="12" name="Oval 11"/>
            <p:cNvSpPr/>
            <p:nvPr/>
          </p:nvSpPr>
          <p:spPr bwMode="auto">
            <a:xfrm>
              <a:off x="4165362" y="2549932"/>
              <a:ext cx="206115" cy="206115"/>
            </a:xfrm>
            <a:prstGeom prst="ellipse">
              <a:avLst/>
            </a:prstGeom>
            <a:solidFill>
              <a:srgbClr val="800000"/>
            </a:solidFill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400" u="sng">
                <a:latin typeface="Times New Roman" pitchFamily="18" charset="0"/>
                <a:ea typeface="굴림" pitchFamily="34" charset="-127"/>
              </a:endParaRPr>
            </a:p>
          </p:txBody>
        </p:sp>
        <p:sp>
          <p:nvSpPr>
            <p:cNvPr id="13" name="Oval 12"/>
            <p:cNvSpPr/>
            <p:nvPr/>
          </p:nvSpPr>
          <p:spPr bwMode="auto">
            <a:xfrm>
              <a:off x="1117808" y="4823738"/>
              <a:ext cx="206115" cy="206115"/>
            </a:xfrm>
            <a:prstGeom prst="ellipse">
              <a:avLst/>
            </a:prstGeom>
            <a:solidFill>
              <a:srgbClr val="800000"/>
            </a:solidFill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400" u="sng">
                <a:latin typeface="Times New Roman" pitchFamily="18" charset="0"/>
                <a:ea typeface="굴림" pitchFamily="34" charset="-127"/>
              </a:endParaRPr>
            </a:p>
          </p:txBody>
        </p:sp>
        <p:sp>
          <p:nvSpPr>
            <p:cNvPr id="14" name="Oval 13"/>
            <p:cNvSpPr/>
            <p:nvPr/>
          </p:nvSpPr>
          <p:spPr bwMode="auto">
            <a:xfrm>
              <a:off x="2045325" y="5370106"/>
              <a:ext cx="206115" cy="206115"/>
            </a:xfrm>
            <a:prstGeom prst="ellipse">
              <a:avLst/>
            </a:prstGeom>
            <a:solidFill>
              <a:srgbClr val="800000"/>
            </a:solidFill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400" u="sng">
                <a:latin typeface="Times New Roman" pitchFamily="18" charset="0"/>
                <a:ea typeface="굴림" pitchFamily="34" charset="-127"/>
              </a:endParaRPr>
            </a:p>
          </p:txBody>
        </p:sp>
        <p:sp>
          <p:nvSpPr>
            <p:cNvPr id="15" name="Oval 14"/>
            <p:cNvSpPr/>
            <p:nvPr/>
          </p:nvSpPr>
          <p:spPr bwMode="auto">
            <a:xfrm>
              <a:off x="1377906" y="5954097"/>
              <a:ext cx="206115" cy="206115"/>
            </a:xfrm>
            <a:prstGeom prst="ellipse">
              <a:avLst/>
            </a:prstGeom>
            <a:solidFill>
              <a:srgbClr val="800000"/>
            </a:solidFill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400" u="sng">
                <a:latin typeface="Times New Roman" pitchFamily="18" charset="0"/>
                <a:ea typeface="굴림" pitchFamily="34" charset="-127"/>
              </a:endParaRPr>
            </a:p>
          </p:txBody>
        </p:sp>
        <p:sp>
          <p:nvSpPr>
            <p:cNvPr id="16" name="Oval 15"/>
            <p:cNvSpPr/>
            <p:nvPr/>
          </p:nvSpPr>
          <p:spPr bwMode="auto">
            <a:xfrm>
              <a:off x="1538218" y="5188528"/>
              <a:ext cx="206115" cy="206115"/>
            </a:xfrm>
            <a:prstGeom prst="ellipse">
              <a:avLst/>
            </a:prstGeom>
            <a:solidFill>
              <a:srgbClr val="800000"/>
            </a:solidFill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400" u="sng">
                <a:latin typeface="Times New Roman" pitchFamily="18" charset="0"/>
                <a:ea typeface="굴림" pitchFamily="34" charset="-127"/>
              </a:endParaRPr>
            </a:p>
          </p:txBody>
        </p:sp>
        <p:sp>
          <p:nvSpPr>
            <p:cNvPr id="17" name="Oval 16"/>
            <p:cNvSpPr/>
            <p:nvPr/>
          </p:nvSpPr>
          <p:spPr bwMode="auto">
            <a:xfrm>
              <a:off x="2114030" y="4905530"/>
              <a:ext cx="206115" cy="206115"/>
            </a:xfrm>
            <a:prstGeom prst="ellipse">
              <a:avLst/>
            </a:prstGeom>
            <a:solidFill>
              <a:srgbClr val="800000"/>
            </a:solidFill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400" u="sng">
                <a:latin typeface="Times New Roman" pitchFamily="18" charset="0"/>
                <a:ea typeface="굴림" pitchFamily="34" charset="-127"/>
              </a:endParaRPr>
            </a:p>
          </p:txBody>
        </p:sp>
        <p:sp>
          <p:nvSpPr>
            <p:cNvPr id="18" name="Oval 17"/>
            <p:cNvSpPr/>
            <p:nvPr/>
          </p:nvSpPr>
          <p:spPr bwMode="auto">
            <a:xfrm>
              <a:off x="2817437" y="4835189"/>
              <a:ext cx="206115" cy="206115"/>
            </a:xfrm>
            <a:prstGeom prst="ellipse">
              <a:avLst/>
            </a:prstGeom>
            <a:solidFill>
              <a:srgbClr val="800000"/>
            </a:solidFill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400" u="sng">
                <a:latin typeface="Times New Roman" pitchFamily="18" charset="0"/>
                <a:ea typeface="굴림" pitchFamily="34" charset="-127"/>
              </a:endParaRPr>
            </a:p>
          </p:txBody>
        </p:sp>
        <p:sp>
          <p:nvSpPr>
            <p:cNvPr id="19" name="Oval 18"/>
            <p:cNvSpPr/>
            <p:nvPr/>
          </p:nvSpPr>
          <p:spPr bwMode="auto">
            <a:xfrm>
              <a:off x="3586278" y="4923524"/>
              <a:ext cx="206115" cy="206115"/>
            </a:xfrm>
            <a:prstGeom prst="ellipse">
              <a:avLst/>
            </a:prstGeom>
            <a:solidFill>
              <a:srgbClr val="800000"/>
            </a:solidFill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400" u="sng">
                <a:latin typeface="Times New Roman" pitchFamily="18" charset="0"/>
                <a:ea typeface="굴림" pitchFamily="34" charset="-127"/>
              </a:endParaRPr>
            </a:p>
          </p:txBody>
        </p:sp>
        <p:sp>
          <p:nvSpPr>
            <p:cNvPr id="20" name="Oval 19"/>
            <p:cNvSpPr/>
            <p:nvPr/>
          </p:nvSpPr>
          <p:spPr bwMode="auto">
            <a:xfrm>
              <a:off x="3041546" y="5355383"/>
              <a:ext cx="206115" cy="206115"/>
            </a:xfrm>
            <a:prstGeom prst="ellipse">
              <a:avLst/>
            </a:prstGeom>
            <a:solidFill>
              <a:srgbClr val="800000"/>
            </a:solidFill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400" u="sng">
                <a:latin typeface="Times New Roman" pitchFamily="18" charset="0"/>
                <a:ea typeface="굴림" pitchFamily="34" charset="-127"/>
              </a:endParaRPr>
            </a:p>
          </p:txBody>
        </p:sp>
        <p:sp>
          <p:nvSpPr>
            <p:cNvPr id="21" name="Oval 20"/>
            <p:cNvSpPr/>
            <p:nvPr/>
          </p:nvSpPr>
          <p:spPr bwMode="auto">
            <a:xfrm>
              <a:off x="3959247" y="4465819"/>
              <a:ext cx="206115" cy="206115"/>
            </a:xfrm>
            <a:prstGeom prst="ellipse">
              <a:avLst/>
            </a:prstGeom>
            <a:solidFill>
              <a:srgbClr val="800000"/>
            </a:solidFill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400" u="sng">
                <a:latin typeface="Times New Roman" pitchFamily="18" charset="0"/>
                <a:ea typeface="굴림" pitchFamily="34" charset="-127"/>
              </a:endParaRPr>
            </a:p>
          </p:txBody>
        </p:sp>
        <p:sp>
          <p:nvSpPr>
            <p:cNvPr id="22" name="Oval 21"/>
            <p:cNvSpPr/>
            <p:nvPr/>
          </p:nvSpPr>
          <p:spPr bwMode="auto">
            <a:xfrm>
              <a:off x="3483220" y="5561498"/>
              <a:ext cx="206115" cy="206115"/>
            </a:xfrm>
            <a:prstGeom prst="ellipse">
              <a:avLst/>
            </a:prstGeom>
            <a:solidFill>
              <a:srgbClr val="800000"/>
            </a:solidFill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400" u="sng">
                <a:latin typeface="Times New Roman" pitchFamily="18" charset="0"/>
                <a:ea typeface="굴림" pitchFamily="34" charset="-127"/>
              </a:endParaRPr>
            </a:p>
          </p:txBody>
        </p:sp>
      </p:grpSp>
      <p:cxnSp>
        <p:nvCxnSpPr>
          <p:cNvPr id="23" name="Straight Connector 22"/>
          <p:cNvCxnSpPr/>
          <p:nvPr/>
        </p:nvCxnSpPr>
        <p:spPr bwMode="auto">
          <a:xfrm>
            <a:off x="6819900" y="1694393"/>
            <a:ext cx="0" cy="419100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A5002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24" name="Straight Connector 23"/>
          <p:cNvCxnSpPr/>
          <p:nvPr/>
        </p:nvCxnSpPr>
        <p:spPr bwMode="auto">
          <a:xfrm>
            <a:off x="4724400" y="3789893"/>
            <a:ext cx="4191000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A5002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grpSp>
        <p:nvGrpSpPr>
          <p:cNvPr id="29" name="G R-tree bounds"/>
          <p:cNvGrpSpPr/>
          <p:nvPr/>
        </p:nvGrpSpPr>
        <p:grpSpPr>
          <a:xfrm>
            <a:off x="4999220" y="2053738"/>
            <a:ext cx="3648658" cy="3644398"/>
            <a:chOff x="4392012" y="2053738"/>
            <a:chExt cx="3648658" cy="3644398"/>
          </a:xfrm>
        </p:grpSpPr>
        <p:sp>
          <p:nvSpPr>
            <p:cNvPr id="25" name="Rectangle 24"/>
            <p:cNvSpPr/>
            <p:nvPr/>
          </p:nvSpPr>
          <p:spPr bwMode="auto">
            <a:xfrm>
              <a:off x="4392012" y="2172055"/>
              <a:ext cx="1545861" cy="1409345"/>
            </a:xfrm>
            <a:prstGeom prst="rect">
              <a:avLst/>
            </a:prstGeom>
            <a:noFill/>
            <a:ln w="38100" cap="flat" cmpd="sng" algn="ctr">
              <a:solidFill>
                <a:srgbClr val="A5002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latin typeface="Times New Roman" pitchFamily="18" charset="0"/>
                <a:ea typeface="굴림" pitchFamily="34" charset="-127"/>
              </a:endParaRPr>
            </a:p>
          </p:txBody>
        </p:sp>
        <p:sp>
          <p:nvSpPr>
            <p:cNvPr id="26" name="Rectangle 25"/>
            <p:cNvSpPr/>
            <p:nvPr/>
          </p:nvSpPr>
          <p:spPr bwMode="auto">
            <a:xfrm>
              <a:off x="4495069" y="4288791"/>
              <a:ext cx="1545861" cy="1409345"/>
            </a:xfrm>
            <a:prstGeom prst="rect">
              <a:avLst/>
            </a:prstGeom>
            <a:noFill/>
            <a:ln w="38100" cap="flat" cmpd="sng" algn="ctr">
              <a:solidFill>
                <a:srgbClr val="A5002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latin typeface="Times New Roman" pitchFamily="18" charset="0"/>
                <a:ea typeface="굴림" pitchFamily="34" charset="-127"/>
              </a:endParaRPr>
            </a:p>
          </p:txBody>
        </p:sp>
        <p:sp>
          <p:nvSpPr>
            <p:cNvPr id="27" name="Rectangle 26"/>
            <p:cNvSpPr/>
            <p:nvPr/>
          </p:nvSpPr>
          <p:spPr bwMode="auto">
            <a:xfrm>
              <a:off x="6328017" y="4286650"/>
              <a:ext cx="1545861" cy="1000030"/>
            </a:xfrm>
            <a:prstGeom prst="rect">
              <a:avLst/>
            </a:prstGeom>
            <a:noFill/>
            <a:ln w="38100" cap="flat" cmpd="sng" algn="ctr">
              <a:solidFill>
                <a:srgbClr val="A5002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latin typeface="Times New Roman" pitchFamily="18" charset="0"/>
                <a:ea typeface="굴림" pitchFamily="34" charset="-127"/>
              </a:endParaRPr>
            </a:p>
          </p:txBody>
        </p:sp>
        <p:sp>
          <p:nvSpPr>
            <p:cNvPr id="28" name="Rectangle 27"/>
            <p:cNvSpPr/>
            <p:nvPr/>
          </p:nvSpPr>
          <p:spPr bwMode="auto">
            <a:xfrm>
              <a:off x="6494809" y="2053738"/>
              <a:ext cx="1545861" cy="2137261"/>
            </a:xfrm>
            <a:prstGeom prst="rect">
              <a:avLst/>
            </a:prstGeom>
            <a:noFill/>
            <a:ln w="38100" cap="flat" cmpd="sng" algn="ctr">
              <a:solidFill>
                <a:srgbClr val="A5002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latin typeface="Times New Roman" pitchFamily="18" charset="0"/>
                <a:ea typeface="굴림" pitchFamily="34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27559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Index Building – Local </a:t>
            </a:r>
            <a:r>
              <a:rPr lang="en-US" dirty="0" smtClean="0">
                <a:sym typeface="Wingdings" pitchFamily="2" charset="2"/>
              </a:rPr>
              <a:t></a:t>
            </a:r>
            <a:r>
              <a:rPr lang="en-US" dirty="0" smtClean="0"/>
              <a:t> Global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 bwMode="auto">
          <a:xfrm>
            <a:off x="1143000" y="1143000"/>
            <a:ext cx="1524000" cy="1473200"/>
          </a:xfrm>
          <a:prstGeom prst="rect">
            <a:avLst/>
          </a:prstGeom>
          <a:solidFill>
            <a:srgbClr val="FFFF66"/>
          </a:solidFill>
          <a:ln w="38100" cap="flat" cmpd="sng" algn="ctr">
            <a:solidFill>
              <a:srgbClr val="A5002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latin typeface="Times New Roman" pitchFamily="18" charset="0"/>
              <a:ea typeface="굴림" pitchFamily="34" charset="-127"/>
            </a:endParaRPr>
          </a:p>
        </p:txBody>
      </p:sp>
      <p:sp>
        <p:nvSpPr>
          <p:cNvPr id="5" name="Oval 4"/>
          <p:cNvSpPr/>
          <p:nvPr/>
        </p:nvSpPr>
        <p:spPr bwMode="auto">
          <a:xfrm>
            <a:off x="1759603" y="1378811"/>
            <a:ext cx="206115" cy="206115"/>
          </a:xfrm>
          <a:prstGeom prst="ellipse">
            <a:avLst/>
          </a:prstGeom>
          <a:solidFill>
            <a:srgbClr val="800000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 u="sng">
              <a:latin typeface="Times New Roman" pitchFamily="18" charset="0"/>
              <a:ea typeface="굴림" pitchFamily="34" charset="-127"/>
            </a:endParaRPr>
          </a:p>
        </p:txBody>
      </p:sp>
      <p:sp>
        <p:nvSpPr>
          <p:cNvPr id="6" name="Oval 5"/>
          <p:cNvSpPr/>
          <p:nvPr/>
        </p:nvSpPr>
        <p:spPr bwMode="auto">
          <a:xfrm>
            <a:off x="2237158" y="1937965"/>
            <a:ext cx="206115" cy="206115"/>
          </a:xfrm>
          <a:prstGeom prst="ellipse">
            <a:avLst/>
          </a:prstGeom>
          <a:solidFill>
            <a:srgbClr val="800000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 u="sng">
              <a:latin typeface="Times New Roman" pitchFamily="18" charset="0"/>
              <a:ea typeface="굴림" pitchFamily="34" charset="-127"/>
            </a:endParaRPr>
          </a:p>
        </p:txBody>
      </p:sp>
      <p:sp>
        <p:nvSpPr>
          <p:cNvPr id="7" name="Oval 6"/>
          <p:cNvSpPr/>
          <p:nvPr/>
        </p:nvSpPr>
        <p:spPr bwMode="auto">
          <a:xfrm>
            <a:off x="1801944" y="2261533"/>
            <a:ext cx="206115" cy="206115"/>
          </a:xfrm>
          <a:prstGeom prst="ellipse">
            <a:avLst/>
          </a:prstGeom>
          <a:solidFill>
            <a:srgbClr val="800000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 u="sng">
              <a:latin typeface="Times New Roman" pitchFamily="18" charset="0"/>
              <a:ea typeface="굴림" pitchFamily="34" charset="-127"/>
            </a:endParaRPr>
          </a:p>
        </p:txBody>
      </p:sp>
      <p:sp>
        <p:nvSpPr>
          <p:cNvPr id="8" name="Oval 7"/>
          <p:cNvSpPr/>
          <p:nvPr/>
        </p:nvSpPr>
        <p:spPr bwMode="auto">
          <a:xfrm>
            <a:off x="1313021" y="1965652"/>
            <a:ext cx="206115" cy="206115"/>
          </a:xfrm>
          <a:prstGeom prst="ellipse">
            <a:avLst/>
          </a:prstGeom>
          <a:solidFill>
            <a:srgbClr val="800000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 u="sng">
              <a:latin typeface="Times New Roman" pitchFamily="18" charset="0"/>
              <a:ea typeface="굴림" pitchFamily="34" charset="-127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2971800" y="1143000"/>
            <a:ext cx="1524000" cy="1473200"/>
          </a:xfrm>
          <a:prstGeom prst="rect">
            <a:avLst/>
          </a:prstGeom>
          <a:solidFill>
            <a:srgbClr val="FFFF66"/>
          </a:solidFill>
          <a:ln w="38100" cap="flat" cmpd="sng" algn="ctr">
            <a:solidFill>
              <a:srgbClr val="A5002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latin typeface="Times New Roman" pitchFamily="18" charset="0"/>
              <a:ea typeface="굴림" pitchFamily="34" charset="-127"/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4724400" y="1143000"/>
            <a:ext cx="1524000" cy="1473200"/>
          </a:xfrm>
          <a:prstGeom prst="rect">
            <a:avLst/>
          </a:prstGeom>
          <a:solidFill>
            <a:srgbClr val="FFFF66"/>
          </a:solidFill>
          <a:ln w="38100" cap="flat" cmpd="sng" algn="ctr">
            <a:solidFill>
              <a:srgbClr val="A5002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latin typeface="Times New Roman" pitchFamily="18" charset="0"/>
              <a:ea typeface="굴림" pitchFamily="34" charset="-127"/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6477000" y="1143000"/>
            <a:ext cx="1524000" cy="1473200"/>
          </a:xfrm>
          <a:prstGeom prst="rect">
            <a:avLst/>
          </a:prstGeom>
          <a:solidFill>
            <a:srgbClr val="FFFF66"/>
          </a:solidFill>
          <a:ln w="38100" cap="flat" cmpd="sng" algn="ctr">
            <a:solidFill>
              <a:srgbClr val="A5002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latin typeface="Times New Roman" pitchFamily="18" charset="0"/>
              <a:ea typeface="굴림" pitchFamily="34" charset="-127"/>
            </a:endParaRPr>
          </a:p>
        </p:txBody>
      </p:sp>
      <p:sp>
        <p:nvSpPr>
          <p:cNvPr id="15" name="Oval 14"/>
          <p:cNvSpPr/>
          <p:nvPr/>
        </p:nvSpPr>
        <p:spPr bwMode="auto">
          <a:xfrm>
            <a:off x="3062814" y="1785903"/>
            <a:ext cx="206115" cy="206115"/>
          </a:xfrm>
          <a:prstGeom prst="ellipse">
            <a:avLst/>
          </a:prstGeom>
          <a:solidFill>
            <a:srgbClr val="800000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 u="sng">
              <a:latin typeface="Times New Roman" pitchFamily="18" charset="0"/>
              <a:ea typeface="굴림" pitchFamily="34" charset="-127"/>
            </a:endParaRPr>
          </a:p>
        </p:txBody>
      </p:sp>
      <p:sp>
        <p:nvSpPr>
          <p:cNvPr id="16" name="Oval 15"/>
          <p:cNvSpPr/>
          <p:nvPr/>
        </p:nvSpPr>
        <p:spPr bwMode="auto">
          <a:xfrm>
            <a:off x="3427604" y="2299554"/>
            <a:ext cx="206115" cy="206115"/>
          </a:xfrm>
          <a:prstGeom prst="ellipse">
            <a:avLst/>
          </a:prstGeom>
          <a:solidFill>
            <a:srgbClr val="800000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 u="sng">
              <a:latin typeface="Times New Roman" pitchFamily="18" charset="0"/>
              <a:ea typeface="굴림" pitchFamily="34" charset="-127"/>
            </a:endParaRPr>
          </a:p>
        </p:txBody>
      </p:sp>
      <p:sp>
        <p:nvSpPr>
          <p:cNvPr id="17" name="Oval 16"/>
          <p:cNvSpPr/>
          <p:nvPr/>
        </p:nvSpPr>
        <p:spPr bwMode="auto">
          <a:xfrm>
            <a:off x="4107514" y="1368766"/>
            <a:ext cx="206115" cy="206115"/>
          </a:xfrm>
          <a:prstGeom prst="ellipse">
            <a:avLst/>
          </a:prstGeom>
          <a:solidFill>
            <a:srgbClr val="800000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 u="sng">
              <a:latin typeface="Times New Roman" pitchFamily="18" charset="0"/>
              <a:ea typeface="굴림" pitchFamily="34" charset="-127"/>
            </a:endParaRPr>
          </a:p>
        </p:txBody>
      </p:sp>
      <p:sp>
        <p:nvSpPr>
          <p:cNvPr id="18" name="Oval 17"/>
          <p:cNvSpPr/>
          <p:nvPr/>
        </p:nvSpPr>
        <p:spPr bwMode="auto">
          <a:xfrm>
            <a:off x="4824277" y="1617818"/>
            <a:ext cx="206115" cy="206115"/>
          </a:xfrm>
          <a:prstGeom prst="ellipse">
            <a:avLst/>
          </a:prstGeom>
          <a:solidFill>
            <a:srgbClr val="800000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 u="sng">
              <a:latin typeface="Times New Roman" pitchFamily="18" charset="0"/>
              <a:ea typeface="굴림" pitchFamily="34" charset="-127"/>
            </a:endParaRPr>
          </a:p>
        </p:txBody>
      </p:sp>
      <p:sp>
        <p:nvSpPr>
          <p:cNvPr id="19" name="Oval 18"/>
          <p:cNvSpPr/>
          <p:nvPr/>
        </p:nvSpPr>
        <p:spPr bwMode="auto">
          <a:xfrm>
            <a:off x="5593118" y="1706153"/>
            <a:ext cx="206115" cy="206115"/>
          </a:xfrm>
          <a:prstGeom prst="ellipse">
            <a:avLst/>
          </a:prstGeom>
          <a:solidFill>
            <a:srgbClr val="800000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 u="sng">
              <a:latin typeface="Times New Roman" pitchFamily="18" charset="0"/>
              <a:ea typeface="굴림" pitchFamily="34" charset="-127"/>
            </a:endParaRPr>
          </a:p>
        </p:txBody>
      </p:sp>
      <p:sp>
        <p:nvSpPr>
          <p:cNvPr id="20" name="Oval 19"/>
          <p:cNvSpPr/>
          <p:nvPr/>
        </p:nvSpPr>
        <p:spPr bwMode="auto">
          <a:xfrm>
            <a:off x="5048386" y="2138012"/>
            <a:ext cx="206115" cy="206115"/>
          </a:xfrm>
          <a:prstGeom prst="ellipse">
            <a:avLst/>
          </a:prstGeom>
          <a:solidFill>
            <a:srgbClr val="800000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 u="sng">
              <a:latin typeface="Times New Roman" pitchFamily="18" charset="0"/>
              <a:ea typeface="굴림" pitchFamily="34" charset="-127"/>
            </a:endParaRPr>
          </a:p>
        </p:txBody>
      </p:sp>
      <p:sp>
        <p:nvSpPr>
          <p:cNvPr id="21" name="Oval 20"/>
          <p:cNvSpPr/>
          <p:nvPr/>
        </p:nvSpPr>
        <p:spPr bwMode="auto">
          <a:xfrm>
            <a:off x="5966087" y="1248448"/>
            <a:ext cx="206115" cy="206115"/>
          </a:xfrm>
          <a:prstGeom prst="ellipse">
            <a:avLst/>
          </a:prstGeom>
          <a:solidFill>
            <a:srgbClr val="800000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 u="sng">
              <a:latin typeface="Times New Roman" pitchFamily="18" charset="0"/>
              <a:ea typeface="굴림" pitchFamily="34" charset="-127"/>
            </a:endParaRPr>
          </a:p>
        </p:txBody>
      </p:sp>
      <p:sp>
        <p:nvSpPr>
          <p:cNvPr id="22" name="Oval 21"/>
          <p:cNvSpPr/>
          <p:nvPr/>
        </p:nvSpPr>
        <p:spPr bwMode="auto">
          <a:xfrm>
            <a:off x="5490060" y="2344127"/>
            <a:ext cx="206115" cy="206115"/>
          </a:xfrm>
          <a:prstGeom prst="ellipse">
            <a:avLst/>
          </a:prstGeom>
          <a:solidFill>
            <a:srgbClr val="800000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 u="sng">
              <a:latin typeface="Times New Roman" pitchFamily="18" charset="0"/>
              <a:ea typeface="굴림" pitchFamily="34" charset="-127"/>
            </a:endParaRPr>
          </a:p>
        </p:txBody>
      </p:sp>
      <p:sp>
        <p:nvSpPr>
          <p:cNvPr id="23" name="Oval 22"/>
          <p:cNvSpPr/>
          <p:nvPr/>
        </p:nvSpPr>
        <p:spPr bwMode="auto">
          <a:xfrm>
            <a:off x="6646265" y="1207374"/>
            <a:ext cx="206115" cy="206115"/>
          </a:xfrm>
          <a:prstGeom prst="ellipse">
            <a:avLst/>
          </a:prstGeom>
          <a:solidFill>
            <a:srgbClr val="800000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 u="sng">
              <a:latin typeface="Times New Roman" pitchFamily="18" charset="0"/>
              <a:ea typeface="굴림" pitchFamily="34" charset="-127"/>
            </a:endParaRPr>
          </a:p>
        </p:txBody>
      </p:sp>
      <p:sp>
        <p:nvSpPr>
          <p:cNvPr id="24" name="Oval 23"/>
          <p:cNvSpPr/>
          <p:nvPr/>
        </p:nvSpPr>
        <p:spPr bwMode="auto">
          <a:xfrm>
            <a:off x="7573782" y="1753742"/>
            <a:ext cx="206115" cy="206115"/>
          </a:xfrm>
          <a:prstGeom prst="ellipse">
            <a:avLst/>
          </a:prstGeom>
          <a:solidFill>
            <a:srgbClr val="800000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 u="sng">
              <a:latin typeface="Times New Roman" pitchFamily="18" charset="0"/>
              <a:ea typeface="굴림" pitchFamily="34" charset="-127"/>
            </a:endParaRPr>
          </a:p>
        </p:txBody>
      </p:sp>
      <p:sp>
        <p:nvSpPr>
          <p:cNvPr id="25" name="Oval 24"/>
          <p:cNvSpPr/>
          <p:nvPr/>
        </p:nvSpPr>
        <p:spPr bwMode="auto">
          <a:xfrm>
            <a:off x="6906363" y="2337733"/>
            <a:ext cx="206115" cy="206115"/>
          </a:xfrm>
          <a:prstGeom prst="ellipse">
            <a:avLst/>
          </a:prstGeom>
          <a:solidFill>
            <a:srgbClr val="800000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 u="sng">
              <a:latin typeface="Times New Roman" pitchFamily="18" charset="0"/>
              <a:ea typeface="굴림" pitchFamily="34" charset="-127"/>
            </a:endParaRPr>
          </a:p>
        </p:txBody>
      </p:sp>
      <p:sp>
        <p:nvSpPr>
          <p:cNvPr id="26" name="Oval 25"/>
          <p:cNvSpPr/>
          <p:nvPr/>
        </p:nvSpPr>
        <p:spPr bwMode="auto">
          <a:xfrm>
            <a:off x="7066675" y="1572164"/>
            <a:ext cx="206115" cy="206115"/>
          </a:xfrm>
          <a:prstGeom prst="ellipse">
            <a:avLst/>
          </a:prstGeom>
          <a:solidFill>
            <a:srgbClr val="800000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 u="sng">
              <a:latin typeface="Times New Roman" pitchFamily="18" charset="0"/>
              <a:ea typeface="굴림" pitchFamily="34" charset="-127"/>
            </a:endParaRPr>
          </a:p>
        </p:txBody>
      </p:sp>
      <p:sp>
        <p:nvSpPr>
          <p:cNvPr id="27" name="Oval 26"/>
          <p:cNvSpPr/>
          <p:nvPr/>
        </p:nvSpPr>
        <p:spPr bwMode="auto">
          <a:xfrm>
            <a:off x="7642487" y="1289166"/>
            <a:ext cx="206115" cy="206115"/>
          </a:xfrm>
          <a:prstGeom prst="ellipse">
            <a:avLst/>
          </a:prstGeom>
          <a:solidFill>
            <a:srgbClr val="800000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 u="sng">
              <a:latin typeface="Times New Roman" pitchFamily="18" charset="0"/>
              <a:ea typeface="굴림" pitchFamily="34" charset="-127"/>
            </a:endParaRPr>
          </a:p>
        </p:txBody>
      </p:sp>
      <p:sp>
        <p:nvSpPr>
          <p:cNvPr id="29" name="Down Arrow 28"/>
          <p:cNvSpPr/>
          <p:nvPr/>
        </p:nvSpPr>
        <p:spPr bwMode="auto">
          <a:xfrm>
            <a:off x="1633811" y="2848646"/>
            <a:ext cx="663813" cy="732754"/>
          </a:xfrm>
          <a:prstGeom prst="downArrow">
            <a:avLst/>
          </a:prstGeom>
          <a:solidFill>
            <a:srgbClr val="FFFF66"/>
          </a:solidFill>
          <a:ln w="38100" cap="flat" cmpd="sng" algn="ctr">
            <a:solidFill>
              <a:srgbClr val="A5002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latin typeface="Times New Roman" pitchFamily="18" charset="0"/>
              <a:ea typeface="굴림" pitchFamily="34" charset="-127"/>
            </a:endParaRPr>
          </a:p>
        </p:txBody>
      </p:sp>
      <p:sp>
        <p:nvSpPr>
          <p:cNvPr id="30" name="Down Arrow 29"/>
          <p:cNvSpPr/>
          <p:nvPr/>
        </p:nvSpPr>
        <p:spPr bwMode="auto">
          <a:xfrm>
            <a:off x="3401895" y="2848646"/>
            <a:ext cx="663813" cy="732754"/>
          </a:xfrm>
          <a:prstGeom prst="downArrow">
            <a:avLst/>
          </a:prstGeom>
          <a:solidFill>
            <a:srgbClr val="FFFF66"/>
          </a:solidFill>
          <a:ln w="38100" cap="flat" cmpd="sng" algn="ctr">
            <a:solidFill>
              <a:srgbClr val="A5002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latin typeface="Times New Roman" pitchFamily="18" charset="0"/>
              <a:ea typeface="굴림" pitchFamily="34" charset="-127"/>
            </a:endParaRPr>
          </a:p>
        </p:txBody>
      </p:sp>
      <p:sp>
        <p:nvSpPr>
          <p:cNvPr id="31" name="Down Arrow 30"/>
          <p:cNvSpPr/>
          <p:nvPr/>
        </p:nvSpPr>
        <p:spPr bwMode="auto">
          <a:xfrm>
            <a:off x="5154495" y="2848646"/>
            <a:ext cx="663813" cy="732754"/>
          </a:xfrm>
          <a:prstGeom prst="downArrow">
            <a:avLst/>
          </a:prstGeom>
          <a:solidFill>
            <a:srgbClr val="FFFF66"/>
          </a:solidFill>
          <a:ln w="38100" cap="flat" cmpd="sng" algn="ctr">
            <a:solidFill>
              <a:srgbClr val="A5002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latin typeface="Times New Roman" pitchFamily="18" charset="0"/>
              <a:ea typeface="굴림" pitchFamily="34" charset="-127"/>
            </a:endParaRPr>
          </a:p>
        </p:txBody>
      </p:sp>
      <p:sp>
        <p:nvSpPr>
          <p:cNvPr id="33" name="Down Arrow 32"/>
          <p:cNvSpPr/>
          <p:nvPr/>
        </p:nvSpPr>
        <p:spPr bwMode="auto">
          <a:xfrm>
            <a:off x="6906363" y="2848646"/>
            <a:ext cx="663813" cy="732754"/>
          </a:xfrm>
          <a:prstGeom prst="downArrow">
            <a:avLst/>
          </a:prstGeom>
          <a:solidFill>
            <a:srgbClr val="FFFF66"/>
          </a:solidFill>
          <a:ln w="38100" cap="flat" cmpd="sng" algn="ctr">
            <a:solidFill>
              <a:srgbClr val="A5002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latin typeface="Times New Roman" pitchFamily="18" charset="0"/>
              <a:ea typeface="굴림" pitchFamily="34" charset="-127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0" y="2848648"/>
            <a:ext cx="162256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pitchFamily="34" charset="0"/>
                <a:cs typeface="Arial" pitchFamily="34" charset="0"/>
              </a:rPr>
              <a:t>Build local</a:t>
            </a:r>
            <a:br>
              <a:rPr lang="en-US" sz="2400" dirty="0">
                <a:latin typeface="Arial" pitchFamily="34" charset="0"/>
                <a:cs typeface="Arial" pitchFamily="34" charset="0"/>
              </a:rPr>
            </a:br>
            <a:r>
              <a:rPr lang="en-US" sz="2400" dirty="0">
                <a:latin typeface="Arial" pitchFamily="34" charset="0"/>
                <a:cs typeface="Arial" pitchFamily="34" charset="0"/>
              </a:rPr>
              <a:t>indexes</a:t>
            </a:r>
            <a:br>
              <a:rPr lang="en-US" sz="2400" dirty="0">
                <a:latin typeface="Arial" pitchFamily="34" charset="0"/>
                <a:cs typeface="Arial" pitchFamily="34" charset="0"/>
              </a:rPr>
            </a:br>
            <a:r>
              <a:rPr lang="en-US" sz="2400" dirty="0">
                <a:latin typeface="Arial" pitchFamily="34" charset="0"/>
                <a:cs typeface="Arial" pitchFamily="34" charset="0"/>
              </a:rPr>
              <a:t>in memory</a:t>
            </a:r>
          </a:p>
        </p:txBody>
      </p:sp>
      <p:sp>
        <p:nvSpPr>
          <p:cNvPr id="35" name="Isosceles Triangle 34"/>
          <p:cNvSpPr/>
          <p:nvPr/>
        </p:nvSpPr>
        <p:spPr bwMode="auto">
          <a:xfrm>
            <a:off x="1519134" y="3802743"/>
            <a:ext cx="778488" cy="609600"/>
          </a:xfrm>
          <a:prstGeom prst="triangle">
            <a:avLst/>
          </a:prstGeom>
          <a:solidFill>
            <a:srgbClr val="FFFF66"/>
          </a:solidFill>
          <a:ln w="38100" cap="flat" cmpd="sng" algn="ctr">
            <a:solidFill>
              <a:srgbClr val="A5002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latin typeface="Times New Roman" pitchFamily="18" charset="0"/>
              <a:ea typeface="굴림" pitchFamily="34" charset="-127"/>
            </a:endParaRPr>
          </a:p>
        </p:txBody>
      </p:sp>
      <p:sp>
        <p:nvSpPr>
          <p:cNvPr id="36" name="Isosceles Triangle 35"/>
          <p:cNvSpPr/>
          <p:nvPr/>
        </p:nvSpPr>
        <p:spPr bwMode="auto">
          <a:xfrm>
            <a:off x="3344556" y="3802743"/>
            <a:ext cx="778488" cy="609600"/>
          </a:xfrm>
          <a:prstGeom prst="triangle">
            <a:avLst/>
          </a:prstGeom>
          <a:solidFill>
            <a:srgbClr val="FFFF66"/>
          </a:solidFill>
          <a:ln w="38100" cap="flat" cmpd="sng" algn="ctr">
            <a:solidFill>
              <a:srgbClr val="A5002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latin typeface="Times New Roman" pitchFamily="18" charset="0"/>
              <a:ea typeface="굴림" pitchFamily="34" charset="-127"/>
            </a:endParaRPr>
          </a:p>
        </p:txBody>
      </p:sp>
      <p:sp>
        <p:nvSpPr>
          <p:cNvPr id="37" name="Isosceles Triangle 36"/>
          <p:cNvSpPr/>
          <p:nvPr/>
        </p:nvSpPr>
        <p:spPr bwMode="auto">
          <a:xfrm>
            <a:off x="5097155" y="3802743"/>
            <a:ext cx="778488" cy="609600"/>
          </a:xfrm>
          <a:prstGeom prst="triangle">
            <a:avLst/>
          </a:prstGeom>
          <a:solidFill>
            <a:srgbClr val="FFFF66"/>
          </a:solidFill>
          <a:ln w="38100" cap="flat" cmpd="sng" algn="ctr">
            <a:solidFill>
              <a:srgbClr val="A5002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latin typeface="Times New Roman" pitchFamily="18" charset="0"/>
              <a:ea typeface="굴림" pitchFamily="34" charset="-127"/>
            </a:endParaRPr>
          </a:p>
        </p:txBody>
      </p:sp>
      <p:sp>
        <p:nvSpPr>
          <p:cNvPr id="38" name="Isosceles Triangle 37"/>
          <p:cNvSpPr/>
          <p:nvPr/>
        </p:nvSpPr>
        <p:spPr bwMode="auto">
          <a:xfrm>
            <a:off x="6849023" y="3810000"/>
            <a:ext cx="778488" cy="609600"/>
          </a:xfrm>
          <a:prstGeom prst="triangle">
            <a:avLst/>
          </a:prstGeom>
          <a:solidFill>
            <a:srgbClr val="FFFF66"/>
          </a:solidFill>
          <a:ln w="38100" cap="flat" cmpd="sng" algn="ctr">
            <a:solidFill>
              <a:srgbClr val="A5002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latin typeface="Times New Roman" pitchFamily="18" charset="0"/>
              <a:ea typeface="굴림" pitchFamily="34" charset="-127"/>
            </a:endParaRPr>
          </a:p>
        </p:txBody>
      </p:sp>
      <p:sp>
        <p:nvSpPr>
          <p:cNvPr id="39" name="Down Arrow 38"/>
          <p:cNvSpPr/>
          <p:nvPr/>
        </p:nvSpPr>
        <p:spPr bwMode="auto">
          <a:xfrm>
            <a:off x="1607437" y="4590145"/>
            <a:ext cx="663813" cy="667657"/>
          </a:xfrm>
          <a:prstGeom prst="downArrow">
            <a:avLst/>
          </a:prstGeom>
          <a:solidFill>
            <a:srgbClr val="FFFF66"/>
          </a:solidFill>
          <a:ln w="38100" cap="flat" cmpd="sng" algn="ctr">
            <a:solidFill>
              <a:srgbClr val="A5002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latin typeface="Times New Roman" pitchFamily="18" charset="0"/>
              <a:ea typeface="굴림" pitchFamily="34" charset="-127"/>
            </a:endParaRPr>
          </a:p>
        </p:txBody>
      </p:sp>
      <p:sp>
        <p:nvSpPr>
          <p:cNvPr id="40" name="Down Arrow 39"/>
          <p:cNvSpPr/>
          <p:nvPr/>
        </p:nvSpPr>
        <p:spPr bwMode="auto">
          <a:xfrm>
            <a:off x="3375521" y="4590145"/>
            <a:ext cx="663813" cy="667657"/>
          </a:xfrm>
          <a:prstGeom prst="downArrow">
            <a:avLst/>
          </a:prstGeom>
          <a:solidFill>
            <a:srgbClr val="FFFF66"/>
          </a:solidFill>
          <a:ln w="38100" cap="flat" cmpd="sng" algn="ctr">
            <a:solidFill>
              <a:srgbClr val="A5002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latin typeface="Times New Roman" pitchFamily="18" charset="0"/>
              <a:ea typeface="굴림" pitchFamily="34" charset="-127"/>
            </a:endParaRPr>
          </a:p>
        </p:txBody>
      </p:sp>
      <p:sp>
        <p:nvSpPr>
          <p:cNvPr id="41" name="Down Arrow 40"/>
          <p:cNvSpPr/>
          <p:nvPr/>
        </p:nvSpPr>
        <p:spPr bwMode="auto">
          <a:xfrm>
            <a:off x="5128121" y="4590145"/>
            <a:ext cx="663813" cy="667657"/>
          </a:xfrm>
          <a:prstGeom prst="downArrow">
            <a:avLst/>
          </a:prstGeom>
          <a:solidFill>
            <a:srgbClr val="FFFF66"/>
          </a:solidFill>
          <a:ln w="38100" cap="flat" cmpd="sng" algn="ctr">
            <a:solidFill>
              <a:srgbClr val="A5002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latin typeface="Times New Roman" pitchFamily="18" charset="0"/>
              <a:ea typeface="굴림" pitchFamily="34" charset="-127"/>
            </a:endParaRPr>
          </a:p>
        </p:txBody>
      </p:sp>
      <p:sp>
        <p:nvSpPr>
          <p:cNvPr id="42" name="Down Arrow 41"/>
          <p:cNvSpPr/>
          <p:nvPr/>
        </p:nvSpPr>
        <p:spPr bwMode="auto">
          <a:xfrm>
            <a:off x="6879989" y="4590145"/>
            <a:ext cx="663813" cy="667657"/>
          </a:xfrm>
          <a:prstGeom prst="downArrow">
            <a:avLst/>
          </a:prstGeom>
          <a:solidFill>
            <a:srgbClr val="FFFF66"/>
          </a:solidFill>
          <a:ln w="38100" cap="flat" cmpd="sng" algn="ctr">
            <a:solidFill>
              <a:srgbClr val="A5002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latin typeface="Times New Roman" pitchFamily="18" charset="0"/>
              <a:ea typeface="굴림" pitchFamily="34" charset="-127"/>
            </a:endParaRPr>
          </a:p>
        </p:txBody>
      </p:sp>
      <p:sp>
        <p:nvSpPr>
          <p:cNvPr id="43" name="Store to files"/>
          <p:cNvSpPr txBox="1"/>
          <p:nvPr/>
        </p:nvSpPr>
        <p:spPr>
          <a:xfrm>
            <a:off x="-59283" y="4572002"/>
            <a:ext cx="126188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pitchFamily="34" charset="0"/>
                <a:cs typeface="Arial" pitchFamily="34" charset="0"/>
              </a:rPr>
              <a:t>Store to</a:t>
            </a:r>
          </a:p>
          <a:p>
            <a:r>
              <a:rPr lang="en-US" sz="2400" dirty="0">
                <a:latin typeface="Arial" pitchFamily="34" charset="0"/>
                <a:cs typeface="Arial" pitchFamily="34" charset="0"/>
              </a:rPr>
              <a:t>Files</a:t>
            </a:r>
          </a:p>
        </p:txBody>
      </p:sp>
      <p:sp>
        <p:nvSpPr>
          <p:cNvPr id="59" name="Concat"/>
          <p:cNvSpPr txBox="1"/>
          <p:nvPr/>
        </p:nvSpPr>
        <p:spPr>
          <a:xfrm>
            <a:off x="2" y="5674669"/>
            <a:ext cx="13130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Arial" pitchFamily="34" charset="0"/>
                <a:cs typeface="Arial" pitchFamily="34" charset="0"/>
              </a:rPr>
              <a:t>Concat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0" name="GIndex"/>
          <p:cNvSpPr/>
          <p:nvPr/>
        </p:nvSpPr>
        <p:spPr bwMode="auto">
          <a:xfrm rot="10800000">
            <a:off x="1633809" y="6136332"/>
            <a:ext cx="5757590" cy="264468"/>
          </a:xfrm>
          <a:prstGeom prst="triangle">
            <a:avLst/>
          </a:prstGeom>
          <a:solidFill>
            <a:srgbClr val="FFFF66"/>
          </a:solidFill>
          <a:ln w="38100" cap="flat" cmpd="sng" algn="ctr">
            <a:solidFill>
              <a:srgbClr val="A5002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latin typeface="Times New Roman" pitchFamily="18" charset="0"/>
              <a:ea typeface="굴림" pitchFamily="34" charset="-127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7710908" y="5722205"/>
            <a:ext cx="13130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itchFamily="34" charset="0"/>
                <a:cs typeface="Arial" pitchFamily="34" charset="0"/>
              </a:rPr>
              <a:t>Global Index</a:t>
            </a:r>
          </a:p>
        </p:txBody>
      </p:sp>
      <p:grpSp>
        <p:nvGrpSpPr>
          <p:cNvPr id="91" name="Cell files"/>
          <p:cNvGrpSpPr/>
          <p:nvPr/>
        </p:nvGrpSpPr>
        <p:grpSpPr>
          <a:xfrm>
            <a:off x="1607435" y="5486402"/>
            <a:ext cx="5880286" cy="581025"/>
            <a:chOff x="1607435" y="5486400"/>
            <a:chExt cx="5880286" cy="581025"/>
          </a:xfrm>
        </p:grpSpPr>
        <p:sp>
          <p:nvSpPr>
            <p:cNvPr id="49" name="Folded Corner 48"/>
            <p:cNvSpPr/>
            <p:nvPr/>
          </p:nvSpPr>
          <p:spPr bwMode="auto">
            <a:xfrm>
              <a:off x="1607435" y="5486400"/>
              <a:ext cx="629721" cy="581025"/>
            </a:xfrm>
            <a:prstGeom prst="foldedCorner">
              <a:avLst/>
            </a:prstGeom>
            <a:solidFill>
              <a:srgbClr val="FFFF66"/>
            </a:solidFill>
            <a:ln w="38100" cap="flat" cmpd="sng" algn="ctr">
              <a:solidFill>
                <a:srgbClr val="A5002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latin typeface="Times New Roman" pitchFamily="18" charset="0"/>
                <a:ea typeface="굴림" pitchFamily="34" charset="-127"/>
              </a:endParaRPr>
            </a:p>
          </p:txBody>
        </p:sp>
        <p:sp>
          <p:nvSpPr>
            <p:cNvPr id="50" name="Folded Corner 49"/>
            <p:cNvSpPr/>
            <p:nvPr/>
          </p:nvSpPr>
          <p:spPr bwMode="auto">
            <a:xfrm>
              <a:off x="3392564" y="5486400"/>
              <a:ext cx="629721" cy="581025"/>
            </a:xfrm>
            <a:prstGeom prst="foldedCorner">
              <a:avLst/>
            </a:prstGeom>
            <a:solidFill>
              <a:srgbClr val="FFFF66"/>
            </a:solidFill>
            <a:ln w="38100" cap="flat" cmpd="sng" algn="ctr">
              <a:solidFill>
                <a:srgbClr val="A5002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latin typeface="Times New Roman" pitchFamily="18" charset="0"/>
                <a:ea typeface="굴림" pitchFamily="34" charset="-127"/>
              </a:endParaRPr>
            </a:p>
          </p:txBody>
        </p:sp>
        <p:sp>
          <p:nvSpPr>
            <p:cNvPr id="51" name="Folded Corner 50"/>
            <p:cNvSpPr/>
            <p:nvPr/>
          </p:nvSpPr>
          <p:spPr bwMode="auto">
            <a:xfrm>
              <a:off x="5177693" y="5486400"/>
              <a:ext cx="629721" cy="581025"/>
            </a:xfrm>
            <a:prstGeom prst="foldedCorner">
              <a:avLst/>
            </a:prstGeom>
            <a:solidFill>
              <a:srgbClr val="FFFF66"/>
            </a:solidFill>
            <a:ln w="38100" cap="flat" cmpd="sng" algn="ctr">
              <a:solidFill>
                <a:srgbClr val="A5002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latin typeface="Times New Roman" pitchFamily="18" charset="0"/>
                <a:ea typeface="굴림" pitchFamily="34" charset="-127"/>
              </a:endParaRPr>
            </a:p>
          </p:txBody>
        </p:sp>
        <p:sp>
          <p:nvSpPr>
            <p:cNvPr id="52" name="Folded Corner 51"/>
            <p:cNvSpPr/>
            <p:nvPr/>
          </p:nvSpPr>
          <p:spPr bwMode="auto">
            <a:xfrm>
              <a:off x="6858000" y="5486400"/>
              <a:ext cx="629721" cy="581025"/>
            </a:xfrm>
            <a:prstGeom prst="foldedCorner">
              <a:avLst/>
            </a:prstGeom>
            <a:solidFill>
              <a:srgbClr val="FFFF66"/>
            </a:solidFill>
            <a:ln w="38100" cap="flat" cmpd="sng" algn="ctr">
              <a:solidFill>
                <a:srgbClr val="A5002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latin typeface="Times New Roman" pitchFamily="18" charset="0"/>
                <a:ea typeface="굴림" pitchFamily="34" charset="-127"/>
              </a:endParaRPr>
            </a:p>
          </p:txBody>
        </p:sp>
        <p:sp>
          <p:nvSpPr>
            <p:cNvPr id="73" name="Isosceles Triangle 72"/>
            <p:cNvSpPr/>
            <p:nvPr/>
          </p:nvSpPr>
          <p:spPr bwMode="auto">
            <a:xfrm>
              <a:off x="1720189" y="5591173"/>
              <a:ext cx="369622" cy="338138"/>
            </a:xfrm>
            <a:prstGeom prst="triangle">
              <a:avLst/>
            </a:prstGeom>
            <a:solidFill>
              <a:srgbClr val="FFFF66"/>
            </a:solidFill>
            <a:ln w="38100" cap="flat" cmpd="sng" algn="ctr">
              <a:solidFill>
                <a:srgbClr val="A5002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latin typeface="Times New Roman" pitchFamily="18" charset="0"/>
                <a:ea typeface="굴림" pitchFamily="34" charset="-127"/>
              </a:endParaRPr>
            </a:p>
          </p:txBody>
        </p:sp>
        <p:sp>
          <p:nvSpPr>
            <p:cNvPr id="76" name="Isosceles Triangle 75"/>
            <p:cNvSpPr/>
            <p:nvPr/>
          </p:nvSpPr>
          <p:spPr bwMode="auto">
            <a:xfrm>
              <a:off x="3530659" y="5591173"/>
              <a:ext cx="369622" cy="338138"/>
            </a:xfrm>
            <a:prstGeom prst="triangle">
              <a:avLst/>
            </a:prstGeom>
            <a:solidFill>
              <a:srgbClr val="FFFF66"/>
            </a:solidFill>
            <a:ln w="38100" cap="flat" cmpd="sng" algn="ctr">
              <a:solidFill>
                <a:srgbClr val="A5002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latin typeface="Times New Roman" pitchFamily="18" charset="0"/>
                <a:ea typeface="굴림" pitchFamily="34" charset="-127"/>
              </a:endParaRPr>
            </a:p>
          </p:txBody>
        </p:sp>
        <p:sp>
          <p:nvSpPr>
            <p:cNvPr id="77" name="Isosceles Triangle 76"/>
            <p:cNvSpPr/>
            <p:nvPr/>
          </p:nvSpPr>
          <p:spPr bwMode="auto">
            <a:xfrm>
              <a:off x="5275214" y="5590220"/>
              <a:ext cx="369622" cy="338138"/>
            </a:xfrm>
            <a:prstGeom prst="triangle">
              <a:avLst/>
            </a:prstGeom>
            <a:solidFill>
              <a:srgbClr val="FFFF66"/>
            </a:solidFill>
            <a:ln w="38100" cap="flat" cmpd="sng" algn="ctr">
              <a:solidFill>
                <a:srgbClr val="A5002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latin typeface="Times New Roman" pitchFamily="18" charset="0"/>
                <a:ea typeface="굴림" pitchFamily="34" charset="-127"/>
              </a:endParaRPr>
            </a:p>
          </p:txBody>
        </p:sp>
        <p:sp>
          <p:nvSpPr>
            <p:cNvPr id="78" name="Isosceles Triangle 77"/>
            <p:cNvSpPr/>
            <p:nvPr/>
          </p:nvSpPr>
          <p:spPr bwMode="auto">
            <a:xfrm>
              <a:off x="7027082" y="5590220"/>
              <a:ext cx="369622" cy="338138"/>
            </a:xfrm>
            <a:prstGeom prst="triangle">
              <a:avLst/>
            </a:prstGeom>
            <a:solidFill>
              <a:srgbClr val="FFFF66"/>
            </a:solidFill>
            <a:ln w="38100" cap="flat" cmpd="sng" algn="ctr">
              <a:solidFill>
                <a:srgbClr val="A5002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latin typeface="Times New Roman" pitchFamily="18" charset="0"/>
                <a:ea typeface="굴림" pitchFamily="34" charset="-127"/>
              </a:endParaRPr>
            </a:p>
          </p:txBody>
        </p:sp>
      </p:grpSp>
      <p:grpSp>
        <p:nvGrpSpPr>
          <p:cNvPr id="90" name="Grid file"/>
          <p:cNvGrpSpPr/>
          <p:nvPr/>
        </p:nvGrpSpPr>
        <p:grpSpPr>
          <a:xfrm>
            <a:off x="1584577" y="5441736"/>
            <a:ext cx="5865161" cy="637015"/>
            <a:chOff x="1607435" y="4696985"/>
            <a:chExt cx="5865161" cy="637015"/>
          </a:xfrm>
        </p:grpSpPr>
        <p:sp>
          <p:nvSpPr>
            <p:cNvPr id="53" name="Folded Corner 52"/>
            <p:cNvSpPr/>
            <p:nvPr/>
          </p:nvSpPr>
          <p:spPr bwMode="auto">
            <a:xfrm>
              <a:off x="1607435" y="4696985"/>
              <a:ext cx="5865161" cy="637015"/>
            </a:xfrm>
            <a:prstGeom prst="foldedCorner">
              <a:avLst/>
            </a:prstGeom>
            <a:solidFill>
              <a:srgbClr val="FFFF66"/>
            </a:solidFill>
            <a:ln w="38100" cap="flat" cmpd="sng" algn="ctr">
              <a:solidFill>
                <a:srgbClr val="A5002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latin typeface="Times New Roman" pitchFamily="18" charset="0"/>
                <a:ea typeface="굴림" pitchFamily="34" charset="-127"/>
              </a:endParaRPr>
            </a:p>
          </p:txBody>
        </p:sp>
        <p:grpSp>
          <p:nvGrpSpPr>
            <p:cNvPr id="80" name="Group 79"/>
            <p:cNvGrpSpPr/>
            <p:nvPr/>
          </p:nvGrpSpPr>
          <p:grpSpPr>
            <a:xfrm>
              <a:off x="1801942" y="4747260"/>
              <a:ext cx="712658" cy="533400"/>
              <a:chOff x="1801942" y="4724400"/>
              <a:chExt cx="712658" cy="533400"/>
            </a:xfrm>
          </p:grpSpPr>
          <p:sp>
            <p:nvSpPr>
              <p:cNvPr id="54" name="Rectangle 53"/>
              <p:cNvSpPr/>
              <p:nvPr/>
            </p:nvSpPr>
            <p:spPr bwMode="auto">
              <a:xfrm>
                <a:off x="1801942" y="4724400"/>
                <a:ext cx="712658" cy="533400"/>
              </a:xfrm>
              <a:prstGeom prst="rect">
                <a:avLst/>
              </a:prstGeom>
              <a:solidFill>
                <a:srgbClr val="FFFF66"/>
              </a:solidFill>
              <a:ln w="38100" cap="flat" cmpd="sng" algn="ctr">
                <a:solidFill>
                  <a:srgbClr val="A5002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 dirty="0">
                  <a:latin typeface="Times New Roman" pitchFamily="18" charset="0"/>
                  <a:ea typeface="굴림" pitchFamily="34" charset="-127"/>
                </a:endParaRPr>
              </a:p>
            </p:txBody>
          </p:sp>
          <p:sp>
            <p:nvSpPr>
              <p:cNvPr id="79" name="Isosceles Triangle 78"/>
              <p:cNvSpPr/>
              <p:nvPr/>
            </p:nvSpPr>
            <p:spPr bwMode="auto">
              <a:xfrm>
                <a:off x="1971632" y="4800600"/>
                <a:ext cx="435214" cy="381000"/>
              </a:xfrm>
              <a:prstGeom prst="triangle">
                <a:avLst/>
              </a:prstGeom>
              <a:solidFill>
                <a:srgbClr val="FFFF66"/>
              </a:solidFill>
              <a:ln w="38100" cap="flat" cmpd="sng" algn="ctr">
                <a:solidFill>
                  <a:srgbClr val="A5002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latin typeface="Times New Roman" pitchFamily="18" charset="0"/>
                  <a:ea typeface="굴림" pitchFamily="34" charset="-127"/>
                </a:endParaRPr>
              </a:p>
            </p:txBody>
          </p:sp>
        </p:grpSp>
        <p:grpSp>
          <p:nvGrpSpPr>
            <p:cNvPr id="81" name="Group 80"/>
            <p:cNvGrpSpPr/>
            <p:nvPr/>
          </p:nvGrpSpPr>
          <p:grpSpPr>
            <a:xfrm>
              <a:off x="3357154" y="4744610"/>
              <a:ext cx="712658" cy="533400"/>
              <a:chOff x="1801942" y="4724400"/>
              <a:chExt cx="712658" cy="533400"/>
            </a:xfrm>
          </p:grpSpPr>
          <p:sp>
            <p:nvSpPr>
              <p:cNvPr id="82" name="Rectangle 81"/>
              <p:cNvSpPr/>
              <p:nvPr/>
            </p:nvSpPr>
            <p:spPr bwMode="auto">
              <a:xfrm>
                <a:off x="1801942" y="4724400"/>
                <a:ext cx="712658" cy="533400"/>
              </a:xfrm>
              <a:prstGeom prst="rect">
                <a:avLst/>
              </a:prstGeom>
              <a:solidFill>
                <a:srgbClr val="FFFF66"/>
              </a:solidFill>
              <a:ln w="38100" cap="flat" cmpd="sng" algn="ctr">
                <a:solidFill>
                  <a:srgbClr val="A5002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 dirty="0">
                  <a:latin typeface="Times New Roman" pitchFamily="18" charset="0"/>
                  <a:ea typeface="굴림" pitchFamily="34" charset="-127"/>
                </a:endParaRPr>
              </a:p>
            </p:txBody>
          </p:sp>
          <p:sp>
            <p:nvSpPr>
              <p:cNvPr id="83" name="Isosceles Triangle 82"/>
              <p:cNvSpPr/>
              <p:nvPr/>
            </p:nvSpPr>
            <p:spPr bwMode="auto">
              <a:xfrm>
                <a:off x="1971632" y="4800600"/>
                <a:ext cx="435214" cy="381000"/>
              </a:xfrm>
              <a:prstGeom prst="triangle">
                <a:avLst/>
              </a:prstGeom>
              <a:solidFill>
                <a:srgbClr val="FFFF66"/>
              </a:solidFill>
              <a:ln w="38100" cap="flat" cmpd="sng" algn="ctr">
                <a:solidFill>
                  <a:srgbClr val="A5002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latin typeface="Times New Roman" pitchFamily="18" charset="0"/>
                  <a:ea typeface="굴림" pitchFamily="34" charset="-127"/>
                </a:endParaRPr>
              </a:p>
            </p:txBody>
          </p:sp>
        </p:grpSp>
        <p:grpSp>
          <p:nvGrpSpPr>
            <p:cNvPr id="84" name="Group 83"/>
            <p:cNvGrpSpPr/>
            <p:nvPr/>
          </p:nvGrpSpPr>
          <p:grpSpPr>
            <a:xfrm>
              <a:off x="5094756" y="4747260"/>
              <a:ext cx="712658" cy="533400"/>
              <a:chOff x="1801942" y="4724400"/>
              <a:chExt cx="712658" cy="533400"/>
            </a:xfrm>
          </p:grpSpPr>
          <p:sp>
            <p:nvSpPr>
              <p:cNvPr id="85" name="Rectangle 84"/>
              <p:cNvSpPr/>
              <p:nvPr/>
            </p:nvSpPr>
            <p:spPr bwMode="auto">
              <a:xfrm>
                <a:off x="1801942" y="4724400"/>
                <a:ext cx="712658" cy="533400"/>
              </a:xfrm>
              <a:prstGeom prst="rect">
                <a:avLst/>
              </a:prstGeom>
              <a:solidFill>
                <a:srgbClr val="FFFF66"/>
              </a:solidFill>
              <a:ln w="38100" cap="flat" cmpd="sng" algn="ctr">
                <a:solidFill>
                  <a:srgbClr val="A5002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 dirty="0">
                  <a:latin typeface="Times New Roman" pitchFamily="18" charset="0"/>
                  <a:ea typeface="굴림" pitchFamily="34" charset="-127"/>
                </a:endParaRPr>
              </a:p>
            </p:txBody>
          </p:sp>
          <p:sp>
            <p:nvSpPr>
              <p:cNvPr id="86" name="Isosceles Triangle 85"/>
              <p:cNvSpPr/>
              <p:nvPr/>
            </p:nvSpPr>
            <p:spPr bwMode="auto">
              <a:xfrm>
                <a:off x="1971632" y="4800600"/>
                <a:ext cx="435214" cy="381000"/>
              </a:xfrm>
              <a:prstGeom prst="triangle">
                <a:avLst/>
              </a:prstGeom>
              <a:solidFill>
                <a:srgbClr val="FFFF66"/>
              </a:solidFill>
              <a:ln w="38100" cap="flat" cmpd="sng" algn="ctr">
                <a:solidFill>
                  <a:srgbClr val="A5002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latin typeface="Times New Roman" pitchFamily="18" charset="0"/>
                  <a:ea typeface="굴림" pitchFamily="34" charset="-127"/>
                </a:endParaRPr>
              </a:p>
            </p:txBody>
          </p:sp>
        </p:grpSp>
        <p:grpSp>
          <p:nvGrpSpPr>
            <p:cNvPr id="87" name="Group 86"/>
            <p:cNvGrpSpPr/>
            <p:nvPr/>
          </p:nvGrpSpPr>
          <p:grpSpPr>
            <a:xfrm>
              <a:off x="6710344" y="4748792"/>
              <a:ext cx="712658" cy="533400"/>
              <a:chOff x="1801942" y="4724400"/>
              <a:chExt cx="712658" cy="533400"/>
            </a:xfrm>
          </p:grpSpPr>
          <p:sp>
            <p:nvSpPr>
              <p:cNvPr id="88" name="Rectangle 87"/>
              <p:cNvSpPr/>
              <p:nvPr/>
            </p:nvSpPr>
            <p:spPr bwMode="auto">
              <a:xfrm>
                <a:off x="1801942" y="4724400"/>
                <a:ext cx="712658" cy="533400"/>
              </a:xfrm>
              <a:prstGeom prst="rect">
                <a:avLst/>
              </a:prstGeom>
              <a:solidFill>
                <a:srgbClr val="FFFF66"/>
              </a:solidFill>
              <a:ln w="38100" cap="flat" cmpd="sng" algn="ctr">
                <a:solidFill>
                  <a:srgbClr val="A5002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 dirty="0">
                  <a:latin typeface="Times New Roman" pitchFamily="18" charset="0"/>
                  <a:ea typeface="굴림" pitchFamily="34" charset="-127"/>
                </a:endParaRPr>
              </a:p>
            </p:txBody>
          </p:sp>
          <p:sp>
            <p:nvSpPr>
              <p:cNvPr id="89" name="Isosceles Triangle 88"/>
              <p:cNvSpPr/>
              <p:nvPr/>
            </p:nvSpPr>
            <p:spPr bwMode="auto">
              <a:xfrm>
                <a:off x="1971632" y="4800600"/>
                <a:ext cx="435214" cy="381000"/>
              </a:xfrm>
              <a:prstGeom prst="triangle">
                <a:avLst/>
              </a:prstGeom>
              <a:solidFill>
                <a:srgbClr val="FFFF66"/>
              </a:solidFill>
              <a:ln w="38100" cap="flat" cmpd="sng" algn="ctr">
                <a:solidFill>
                  <a:srgbClr val="A5002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latin typeface="Times New Roman" pitchFamily="18" charset="0"/>
                  <a:ea typeface="굴림" pitchFamily="34" charset="-127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175090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5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9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 animBg="1"/>
      <p:bldP spid="31" grpId="0" animBg="1"/>
      <p:bldP spid="33" grpId="0" animBg="1"/>
      <p:bldP spid="34" grpId="0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/>
      <p:bldP spid="59" grpId="0"/>
      <p:bldP spid="60" grpId="0" animBg="1"/>
      <p:bldP spid="6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MapReduce</a:t>
            </a:r>
            <a:r>
              <a:rPr lang="en-US" dirty="0" smtClean="0"/>
              <a:t> Layer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 bwMode="auto">
          <a:xfrm>
            <a:off x="152400" y="2133600"/>
            <a:ext cx="7772400" cy="4191000"/>
          </a:xfrm>
          <a:prstGeom prst="rect">
            <a:avLst/>
          </a:prstGeom>
          <a:solidFill>
            <a:srgbClr val="FFFF66"/>
          </a:solidFill>
          <a:ln w="38100" cap="flat" cmpd="sng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latin typeface="Times New Roman" pitchFamily="18" charset="0"/>
              <a:ea typeface="굴림" pitchFamily="34" charset="-127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424" y="2159130"/>
            <a:ext cx="1893376" cy="126987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 bwMode="auto">
          <a:xfrm>
            <a:off x="152400" y="1143000"/>
            <a:ext cx="7772400" cy="838200"/>
          </a:xfrm>
          <a:prstGeom prst="rect">
            <a:avLst/>
          </a:prstGeom>
          <a:solidFill>
            <a:srgbClr val="92D050"/>
          </a:solidFill>
          <a:ln w="38100" cap="flat" cmpd="sng" algn="ctr">
            <a:solidFill>
              <a:srgbClr val="A5002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 smtClean="0">
                <a:solidFill>
                  <a:srgbClr val="800000"/>
                </a:solidFill>
                <a:latin typeface="Arial" pitchFamily="34" charset="0"/>
                <a:ea typeface="굴림" pitchFamily="34" charset="-127"/>
                <a:cs typeface="Arial" pitchFamily="34" charset="0"/>
              </a:rPr>
              <a:t>Applications</a:t>
            </a:r>
            <a:endParaRPr lang="en-US" sz="2400" b="1" dirty="0">
              <a:solidFill>
                <a:srgbClr val="800000"/>
              </a:solidFill>
              <a:latin typeface="Arial" pitchFamily="34" charset="0"/>
              <a:ea typeface="굴림" pitchFamily="34" charset="-127"/>
              <a:cs typeface="Arial" pitchFamily="34" charset="0"/>
            </a:endParaRPr>
          </a:p>
        </p:txBody>
      </p:sp>
      <p:sp>
        <p:nvSpPr>
          <p:cNvPr id="16" name="Rectangle 15"/>
          <p:cNvSpPr/>
          <p:nvPr/>
        </p:nvSpPr>
        <p:spPr bwMode="auto">
          <a:xfrm rot="5400000">
            <a:off x="6316205" y="3742195"/>
            <a:ext cx="4191000" cy="973810"/>
          </a:xfrm>
          <a:prstGeom prst="rect">
            <a:avLst/>
          </a:prstGeom>
          <a:solidFill>
            <a:srgbClr val="FFC000"/>
          </a:solidFill>
          <a:ln w="38100" cap="flat" cmpd="sng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 err="1">
                <a:solidFill>
                  <a:srgbClr val="800000"/>
                </a:solidFill>
                <a:latin typeface="Arial" pitchFamily="34" charset="0"/>
                <a:ea typeface="굴림" pitchFamily="34" charset="-127"/>
                <a:cs typeface="Arial" pitchFamily="34" charset="0"/>
              </a:rPr>
              <a:t>Spatio</a:t>
            </a:r>
            <a:r>
              <a:rPr lang="en-US" sz="2400" b="1" dirty="0">
                <a:solidFill>
                  <a:srgbClr val="800000"/>
                </a:solidFill>
                <a:latin typeface="Arial" pitchFamily="34" charset="0"/>
                <a:ea typeface="굴림" pitchFamily="34" charset="-127"/>
                <a:cs typeface="Arial" pitchFamily="34" charset="0"/>
              </a:rPr>
              <a:t>-temporal Hadoop</a:t>
            </a:r>
          </a:p>
        </p:txBody>
      </p:sp>
      <p:sp>
        <p:nvSpPr>
          <p:cNvPr id="17" name="Rectangle 16"/>
          <p:cNvSpPr/>
          <p:nvPr/>
        </p:nvSpPr>
        <p:spPr bwMode="auto">
          <a:xfrm>
            <a:off x="2921430" y="2373327"/>
            <a:ext cx="4850970" cy="838200"/>
          </a:xfrm>
          <a:prstGeom prst="rect">
            <a:avLst/>
          </a:prstGeom>
          <a:solidFill>
            <a:srgbClr val="800000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FFFF00"/>
                </a:solidFill>
                <a:latin typeface="Arial" pitchFamily="34" charset="0"/>
                <a:ea typeface="굴림" pitchFamily="34" charset="-127"/>
                <a:cs typeface="Arial" pitchFamily="34" charset="0"/>
              </a:rPr>
              <a:t>Language: Pigeon</a:t>
            </a:r>
          </a:p>
        </p:txBody>
      </p:sp>
      <p:sp>
        <p:nvSpPr>
          <p:cNvPr id="18" name="Rectangle 17"/>
          <p:cNvSpPr/>
          <p:nvPr/>
        </p:nvSpPr>
        <p:spPr bwMode="auto">
          <a:xfrm>
            <a:off x="304800" y="3360218"/>
            <a:ext cx="7467600" cy="838200"/>
          </a:xfrm>
          <a:prstGeom prst="rect">
            <a:avLst/>
          </a:prstGeom>
          <a:solidFill>
            <a:srgbClr val="800000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 smtClean="0">
                <a:solidFill>
                  <a:srgbClr val="FFFF00"/>
                </a:solidFill>
                <a:latin typeface="Arial" pitchFamily="34" charset="0"/>
                <a:ea typeface="굴림" pitchFamily="34" charset="-127"/>
                <a:cs typeface="Arial" pitchFamily="34" charset="0"/>
              </a:rPr>
              <a:t>Operations Layer</a:t>
            </a:r>
            <a:endParaRPr lang="en-US" sz="2400" b="1" dirty="0">
              <a:solidFill>
                <a:srgbClr val="FFFF00"/>
              </a:solidFill>
              <a:latin typeface="Arial" pitchFamily="34" charset="0"/>
              <a:ea typeface="굴림" pitchFamily="34" charset="-127"/>
              <a:cs typeface="Arial" pitchFamily="34" charset="0"/>
            </a:endParaRPr>
          </a:p>
        </p:txBody>
      </p:sp>
      <p:sp>
        <p:nvSpPr>
          <p:cNvPr id="19" name="Rectangle 18"/>
          <p:cNvSpPr/>
          <p:nvPr/>
        </p:nvSpPr>
        <p:spPr bwMode="auto">
          <a:xfrm>
            <a:off x="316424" y="4347109"/>
            <a:ext cx="7467600" cy="838200"/>
          </a:xfrm>
          <a:prstGeom prst="rect">
            <a:avLst/>
          </a:prstGeom>
          <a:solidFill>
            <a:srgbClr val="800000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 err="1">
                <a:solidFill>
                  <a:srgbClr val="FFFF00"/>
                </a:solidFill>
                <a:latin typeface="Arial" pitchFamily="34" charset="0"/>
                <a:ea typeface="굴림" pitchFamily="34" charset="-127"/>
                <a:cs typeface="Arial" pitchFamily="34" charset="0"/>
              </a:rPr>
              <a:t>MapReduce</a:t>
            </a:r>
            <a:r>
              <a:rPr lang="en-US" sz="2400" b="1" dirty="0">
                <a:solidFill>
                  <a:srgbClr val="FFFF00"/>
                </a:solidFill>
                <a:latin typeface="Arial" pitchFamily="34" charset="0"/>
                <a:ea typeface="굴림" pitchFamily="34" charset="-127"/>
                <a:cs typeface="Arial" pitchFamily="34" charset="0"/>
              </a:rPr>
              <a:t>: </a:t>
            </a:r>
            <a:r>
              <a:rPr lang="en-US" sz="2000" b="1" dirty="0">
                <a:solidFill>
                  <a:srgbClr val="FFFF00"/>
                </a:solidFill>
                <a:latin typeface="Arial" pitchFamily="34" charset="0"/>
                <a:ea typeface="굴림" pitchFamily="34" charset="-127"/>
                <a:cs typeface="Arial" pitchFamily="34" charset="0"/>
              </a:rPr>
              <a:t>Spatial File Splitter – Spatial Record Reader</a:t>
            </a:r>
            <a:endParaRPr lang="en-US" sz="2400" b="1" dirty="0">
              <a:solidFill>
                <a:srgbClr val="FFFF00"/>
              </a:solidFill>
              <a:latin typeface="Arial" pitchFamily="34" charset="0"/>
              <a:ea typeface="굴림" pitchFamily="34" charset="-127"/>
              <a:cs typeface="Arial" pitchFamily="34" charset="0"/>
            </a:endParaRPr>
          </a:p>
        </p:txBody>
      </p:sp>
      <p:sp>
        <p:nvSpPr>
          <p:cNvPr id="20" name="Rectangle 19"/>
          <p:cNvSpPr/>
          <p:nvPr/>
        </p:nvSpPr>
        <p:spPr bwMode="auto">
          <a:xfrm>
            <a:off x="316424" y="5334000"/>
            <a:ext cx="7467600" cy="838200"/>
          </a:xfrm>
          <a:prstGeom prst="rect">
            <a:avLst/>
          </a:prstGeom>
          <a:solidFill>
            <a:srgbClr val="800000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 smtClean="0">
                <a:solidFill>
                  <a:srgbClr val="FFFF00"/>
                </a:solidFill>
                <a:latin typeface="Arial" pitchFamily="34" charset="0"/>
                <a:ea typeface="굴림" pitchFamily="34" charset="-127"/>
                <a:cs typeface="Arial" pitchFamily="34" charset="0"/>
              </a:rPr>
              <a:t>Indexing Layer</a:t>
            </a:r>
            <a:endParaRPr lang="en-US" sz="2400" b="1" dirty="0">
              <a:solidFill>
                <a:srgbClr val="FFFF00"/>
              </a:solidFill>
              <a:latin typeface="Arial" pitchFamily="34" charset="0"/>
              <a:ea typeface="굴림" pitchFamily="34" charset="-127"/>
              <a:cs typeface="Arial" pitchFamily="34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9911" y="2291174"/>
            <a:ext cx="790837" cy="1038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1916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" dur="indefinite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3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6" dur="indefinite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9" dur="indefinite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1" dur="indefinite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2" dur="indefinite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16" grpId="0" animBg="1"/>
      <p:bldP spid="17" grpId="0" animBg="1"/>
      <p:bldP spid="18" grpId="0" animBg="1"/>
      <p:bldP spid="2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MapReduce</a:t>
            </a:r>
            <a:r>
              <a:rPr lang="en-US" dirty="0" smtClean="0"/>
              <a:t> Layer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 err="1"/>
              <a:t>MapReduce</a:t>
            </a:r>
            <a:r>
              <a:rPr lang="en-US" sz="2800" dirty="0"/>
              <a:t> layer in Hadoop is designed to work with heap files as input</a:t>
            </a:r>
          </a:p>
          <a:p>
            <a:r>
              <a:rPr lang="en-US" sz="2800" dirty="0"/>
              <a:t>Spatial operations in </a:t>
            </a:r>
            <a:r>
              <a:rPr lang="en-US" sz="2800" dirty="0" err="1"/>
              <a:t>SpatialHadoop</a:t>
            </a:r>
            <a:r>
              <a:rPr lang="en-US" sz="2800" dirty="0"/>
              <a:t> work with indexed files as input</a:t>
            </a:r>
          </a:p>
          <a:p>
            <a:r>
              <a:rPr lang="en-US" sz="2800" dirty="0" err="1"/>
              <a:t>SpatialHadoop</a:t>
            </a:r>
            <a:r>
              <a:rPr lang="en-US" sz="2800" dirty="0"/>
              <a:t> introduces two new components:</a:t>
            </a:r>
          </a:p>
          <a:p>
            <a:pPr lvl="1"/>
            <a:r>
              <a:rPr lang="en-US" sz="2400" dirty="0" err="1"/>
              <a:t>SpatialFileSplitter</a:t>
            </a:r>
            <a:r>
              <a:rPr lang="en-US" sz="2400" dirty="0"/>
              <a:t>: Exploits global index</a:t>
            </a:r>
          </a:p>
          <a:p>
            <a:pPr lvl="1"/>
            <a:r>
              <a:rPr lang="en-US" sz="2400" dirty="0" err="1"/>
              <a:t>SpatialRecordReader</a:t>
            </a:r>
            <a:r>
              <a:rPr lang="en-US" sz="2400" dirty="0"/>
              <a:t>: Exploits local index</a:t>
            </a:r>
          </a:p>
        </p:txBody>
      </p:sp>
    </p:spTree>
    <p:extLst>
      <p:ext uri="{BB962C8B-B14F-4D97-AF65-F5344CB8AC3E}">
        <p14:creationId xmlns:p14="http://schemas.microsoft.com/office/powerpoint/2010/main" val="3235144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Map Phase in </a:t>
            </a:r>
            <a:r>
              <a:rPr lang="en-US" dirty="0" err="1" smtClean="0"/>
              <a:t>SpatialHadoop</a:t>
            </a:r>
            <a:endParaRPr lang="en-US" dirty="0"/>
          </a:p>
        </p:txBody>
      </p:sp>
      <p:grpSp>
        <p:nvGrpSpPr>
          <p:cNvPr id="4" name="Grid file"/>
          <p:cNvGrpSpPr/>
          <p:nvPr/>
        </p:nvGrpSpPr>
        <p:grpSpPr>
          <a:xfrm>
            <a:off x="304800" y="2819400"/>
            <a:ext cx="1188644" cy="1875134"/>
            <a:chOff x="411556" y="1750997"/>
            <a:chExt cx="1188644" cy="3962400"/>
          </a:xfrm>
        </p:grpSpPr>
        <p:sp>
          <p:nvSpPr>
            <p:cNvPr id="5" name="Rectangle 4"/>
            <p:cNvSpPr/>
            <p:nvPr/>
          </p:nvSpPr>
          <p:spPr bwMode="auto">
            <a:xfrm>
              <a:off x="411556" y="1750997"/>
              <a:ext cx="1188644" cy="3962400"/>
            </a:xfrm>
            <a:prstGeom prst="rect">
              <a:avLst/>
            </a:prstGeom>
            <a:solidFill>
              <a:srgbClr val="FFFF66"/>
            </a:solidFill>
            <a:ln w="38100" cap="flat" cmpd="sng" algn="ctr">
              <a:solidFill>
                <a:srgbClr val="A5002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latin typeface="Times New Roman" pitchFamily="18" charset="0"/>
                <a:ea typeface="굴림" pitchFamily="34" charset="-127"/>
              </a:endParaRPr>
            </a:p>
          </p:txBody>
        </p:sp>
        <p:sp>
          <p:nvSpPr>
            <p:cNvPr id="6" name="Rectangle 5"/>
            <p:cNvSpPr/>
            <p:nvPr/>
          </p:nvSpPr>
          <p:spPr bwMode="auto">
            <a:xfrm>
              <a:off x="990600" y="1979597"/>
              <a:ext cx="516228" cy="721646"/>
            </a:xfrm>
            <a:prstGeom prst="rect">
              <a:avLst/>
            </a:prstGeom>
            <a:solidFill>
              <a:srgbClr val="FFFF66"/>
            </a:solidFill>
            <a:ln w="38100" cap="flat" cmpd="sng" algn="ctr">
              <a:solidFill>
                <a:srgbClr val="A5002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latin typeface="Times New Roman" pitchFamily="18" charset="0"/>
                <a:ea typeface="굴림" pitchFamily="34" charset="-127"/>
              </a:endParaRPr>
            </a:p>
          </p:txBody>
        </p:sp>
        <p:sp>
          <p:nvSpPr>
            <p:cNvPr id="7" name="Rectangle 6"/>
            <p:cNvSpPr/>
            <p:nvPr/>
          </p:nvSpPr>
          <p:spPr bwMode="auto">
            <a:xfrm>
              <a:off x="990600" y="2878140"/>
              <a:ext cx="516228" cy="793717"/>
            </a:xfrm>
            <a:prstGeom prst="rect">
              <a:avLst/>
            </a:prstGeom>
            <a:solidFill>
              <a:srgbClr val="FFFF66"/>
            </a:solidFill>
            <a:ln w="38100" cap="flat" cmpd="sng" algn="ctr">
              <a:solidFill>
                <a:srgbClr val="A5002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latin typeface="Times New Roman" pitchFamily="18" charset="0"/>
                <a:ea typeface="굴림" pitchFamily="34" charset="-127"/>
              </a:endParaRPr>
            </a:p>
          </p:txBody>
        </p:sp>
        <p:sp>
          <p:nvSpPr>
            <p:cNvPr id="8" name="Rectangle 7"/>
            <p:cNvSpPr/>
            <p:nvPr/>
          </p:nvSpPr>
          <p:spPr bwMode="auto">
            <a:xfrm>
              <a:off x="990600" y="3916834"/>
              <a:ext cx="516228" cy="849926"/>
            </a:xfrm>
            <a:prstGeom prst="rect">
              <a:avLst/>
            </a:prstGeom>
            <a:solidFill>
              <a:srgbClr val="FFFF66"/>
            </a:solidFill>
            <a:ln w="38100" cap="flat" cmpd="sng" algn="ctr">
              <a:solidFill>
                <a:srgbClr val="A5002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latin typeface="Times New Roman" pitchFamily="18" charset="0"/>
                <a:ea typeface="굴림" pitchFamily="34" charset="-127"/>
              </a:endParaRPr>
            </a:p>
          </p:txBody>
        </p:sp>
        <p:sp>
          <p:nvSpPr>
            <p:cNvPr id="9" name="Rectangle 8"/>
            <p:cNvSpPr/>
            <p:nvPr/>
          </p:nvSpPr>
          <p:spPr bwMode="auto">
            <a:xfrm>
              <a:off x="990600" y="4926246"/>
              <a:ext cx="516228" cy="662405"/>
            </a:xfrm>
            <a:prstGeom prst="rect">
              <a:avLst/>
            </a:prstGeom>
            <a:solidFill>
              <a:srgbClr val="FFFF66"/>
            </a:solidFill>
            <a:ln w="38100" cap="flat" cmpd="sng" algn="ctr">
              <a:solidFill>
                <a:srgbClr val="A5002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latin typeface="Times New Roman" pitchFamily="18" charset="0"/>
                <a:ea typeface="굴림" pitchFamily="34" charset="-127"/>
              </a:endParaRPr>
            </a:p>
          </p:txBody>
        </p:sp>
        <p:sp>
          <p:nvSpPr>
            <p:cNvPr id="10" name="Isosceles Triangle 9"/>
            <p:cNvSpPr/>
            <p:nvPr/>
          </p:nvSpPr>
          <p:spPr bwMode="auto">
            <a:xfrm rot="16200000">
              <a:off x="-1070598" y="3652199"/>
              <a:ext cx="3649667" cy="320328"/>
            </a:xfrm>
            <a:prstGeom prst="triangle">
              <a:avLst/>
            </a:prstGeom>
            <a:solidFill>
              <a:srgbClr val="FFFF66"/>
            </a:solidFill>
            <a:ln w="38100" cap="flat" cmpd="sng" algn="ctr">
              <a:solidFill>
                <a:srgbClr val="A5002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latin typeface="Times New Roman" pitchFamily="18" charset="0"/>
                <a:ea typeface="굴림" pitchFamily="34" charset="-127"/>
              </a:endParaRPr>
            </a:p>
          </p:txBody>
        </p:sp>
        <p:sp>
          <p:nvSpPr>
            <p:cNvPr id="11" name="Isosceles Triangle 10"/>
            <p:cNvSpPr/>
            <p:nvPr/>
          </p:nvSpPr>
          <p:spPr bwMode="auto">
            <a:xfrm>
              <a:off x="1082078" y="2087986"/>
              <a:ext cx="365722" cy="450331"/>
            </a:xfrm>
            <a:prstGeom prst="triangle">
              <a:avLst/>
            </a:prstGeom>
            <a:solidFill>
              <a:srgbClr val="FFFF66"/>
            </a:solidFill>
            <a:ln w="38100" cap="flat" cmpd="sng" algn="ctr">
              <a:solidFill>
                <a:srgbClr val="A5002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latin typeface="Times New Roman" pitchFamily="18" charset="0"/>
                <a:ea typeface="굴림" pitchFamily="34" charset="-127"/>
              </a:endParaRPr>
            </a:p>
          </p:txBody>
        </p:sp>
        <p:sp>
          <p:nvSpPr>
            <p:cNvPr id="12" name="Isosceles Triangle 11"/>
            <p:cNvSpPr/>
            <p:nvPr/>
          </p:nvSpPr>
          <p:spPr bwMode="auto">
            <a:xfrm>
              <a:off x="1051617" y="3027344"/>
              <a:ext cx="365722" cy="495305"/>
            </a:xfrm>
            <a:prstGeom prst="triangle">
              <a:avLst/>
            </a:prstGeom>
            <a:solidFill>
              <a:srgbClr val="FFFF66"/>
            </a:solidFill>
            <a:ln w="38100" cap="flat" cmpd="sng" algn="ctr">
              <a:solidFill>
                <a:srgbClr val="A5002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latin typeface="Times New Roman" pitchFamily="18" charset="0"/>
                <a:ea typeface="굴림" pitchFamily="34" charset="-127"/>
              </a:endParaRPr>
            </a:p>
          </p:txBody>
        </p:sp>
        <p:sp>
          <p:nvSpPr>
            <p:cNvPr id="13" name="Isosceles Triangle 12"/>
            <p:cNvSpPr/>
            <p:nvPr/>
          </p:nvSpPr>
          <p:spPr bwMode="auto">
            <a:xfrm>
              <a:off x="1082078" y="4054164"/>
              <a:ext cx="365722" cy="530378"/>
            </a:xfrm>
            <a:prstGeom prst="triangle">
              <a:avLst/>
            </a:prstGeom>
            <a:solidFill>
              <a:srgbClr val="FFFF66"/>
            </a:solidFill>
            <a:ln w="38100" cap="flat" cmpd="sng" algn="ctr">
              <a:solidFill>
                <a:srgbClr val="A5002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latin typeface="Times New Roman" pitchFamily="18" charset="0"/>
                <a:ea typeface="굴림" pitchFamily="34" charset="-127"/>
              </a:endParaRPr>
            </a:p>
          </p:txBody>
        </p:sp>
        <p:sp>
          <p:nvSpPr>
            <p:cNvPr id="14" name="Isosceles Triangle 13"/>
            <p:cNvSpPr/>
            <p:nvPr/>
          </p:nvSpPr>
          <p:spPr bwMode="auto">
            <a:xfrm>
              <a:off x="1082078" y="5060438"/>
              <a:ext cx="365722" cy="413362"/>
            </a:xfrm>
            <a:prstGeom prst="triangle">
              <a:avLst/>
            </a:prstGeom>
            <a:solidFill>
              <a:srgbClr val="FFFF66"/>
            </a:solidFill>
            <a:ln w="38100" cap="flat" cmpd="sng" algn="ctr">
              <a:solidFill>
                <a:srgbClr val="A5002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latin typeface="Times New Roman" pitchFamily="18" charset="0"/>
                <a:ea typeface="굴림" pitchFamily="34" charset="-127"/>
              </a:endParaRPr>
            </a:p>
          </p:txBody>
        </p:sp>
      </p:grpSp>
      <p:sp>
        <p:nvSpPr>
          <p:cNvPr id="15" name="Spatial File splitter"/>
          <p:cNvSpPr/>
          <p:nvPr/>
        </p:nvSpPr>
        <p:spPr bwMode="auto">
          <a:xfrm>
            <a:off x="1979116" y="2819400"/>
            <a:ext cx="1447800" cy="1349363"/>
          </a:xfrm>
          <a:prstGeom prst="rect">
            <a:avLst/>
          </a:prstGeom>
          <a:solidFill>
            <a:srgbClr val="FFC000"/>
          </a:solidFill>
          <a:ln w="38100" cap="flat" cmpd="sng" algn="ctr">
            <a:solidFill>
              <a:srgbClr val="A5002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latin typeface="Times New Roman" pitchFamily="18" charset="0"/>
                <a:ea typeface="굴림" pitchFamily="34" charset="-127"/>
              </a:rPr>
              <a:t>Spatial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latin typeface="Times New Roman" pitchFamily="18" charset="0"/>
                <a:ea typeface="굴림" pitchFamily="34" charset="-127"/>
              </a:rPr>
              <a:t>File</a:t>
            </a:r>
            <a:br>
              <a:rPr lang="en-US" sz="2400" dirty="0">
                <a:latin typeface="Times New Roman" pitchFamily="18" charset="0"/>
                <a:ea typeface="굴림" pitchFamily="34" charset="-127"/>
              </a:rPr>
            </a:br>
            <a:r>
              <a:rPr lang="en-US" sz="2400" dirty="0">
                <a:latin typeface="Times New Roman" pitchFamily="18" charset="0"/>
                <a:ea typeface="굴림" pitchFamily="34" charset="-127"/>
              </a:rPr>
              <a:t>Splitter</a:t>
            </a:r>
          </a:p>
        </p:txBody>
      </p:sp>
      <p:sp>
        <p:nvSpPr>
          <p:cNvPr id="16" name="Filter function"/>
          <p:cNvSpPr/>
          <p:nvPr/>
        </p:nvSpPr>
        <p:spPr bwMode="auto">
          <a:xfrm>
            <a:off x="2049759" y="4727561"/>
            <a:ext cx="1212061" cy="1203336"/>
          </a:xfrm>
          <a:prstGeom prst="flowChartPunchedTape">
            <a:avLst/>
          </a:prstGeom>
          <a:solidFill>
            <a:srgbClr val="FFC000"/>
          </a:solidFill>
          <a:ln w="38100" cap="flat" cmpd="sng" algn="ctr">
            <a:solidFill>
              <a:srgbClr val="A5002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latin typeface="Times New Roman" pitchFamily="18" charset="0"/>
                <a:ea typeface="굴림" pitchFamily="34" charset="-127"/>
              </a:rPr>
              <a:t>Filter</a:t>
            </a:r>
            <a:br>
              <a:rPr lang="en-US" sz="2400" dirty="0">
                <a:latin typeface="Times New Roman" pitchFamily="18" charset="0"/>
                <a:ea typeface="굴림" pitchFamily="34" charset="-127"/>
              </a:rPr>
            </a:br>
            <a:r>
              <a:rPr lang="en-US" sz="2400" dirty="0">
                <a:latin typeface="Times New Roman" pitchFamily="18" charset="0"/>
                <a:ea typeface="굴림" pitchFamily="34" charset="-127"/>
              </a:rPr>
              <a:t>Function</a:t>
            </a:r>
          </a:p>
        </p:txBody>
      </p:sp>
      <p:sp>
        <p:nvSpPr>
          <p:cNvPr id="17" name="arrow filter function - spatial file splitter"/>
          <p:cNvSpPr/>
          <p:nvPr/>
        </p:nvSpPr>
        <p:spPr bwMode="auto">
          <a:xfrm rot="16200000">
            <a:off x="2446239" y="4305275"/>
            <a:ext cx="419101" cy="330200"/>
          </a:xfrm>
          <a:prstGeom prst="chevron">
            <a:avLst/>
          </a:prstGeom>
          <a:solidFill>
            <a:srgbClr val="800000"/>
          </a:solidFill>
          <a:ln w="38100" cap="flat" cmpd="sng" algn="ctr">
            <a:solidFill>
              <a:srgbClr val="A5002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latin typeface="Times New Roman" pitchFamily="18" charset="0"/>
              <a:ea typeface="굴림" pitchFamily="34" charset="-127"/>
            </a:endParaRPr>
          </a:p>
        </p:txBody>
      </p:sp>
      <p:sp>
        <p:nvSpPr>
          <p:cNvPr id="18" name="file to splitter"/>
          <p:cNvSpPr/>
          <p:nvPr/>
        </p:nvSpPr>
        <p:spPr bwMode="auto">
          <a:xfrm>
            <a:off x="1577127" y="3338997"/>
            <a:ext cx="350445" cy="381000"/>
          </a:xfrm>
          <a:prstGeom prst="rightArrow">
            <a:avLst/>
          </a:prstGeom>
          <a:solidFill>
            <a:srgbClr val="FFFF66"/>
          </a:solidFill>
          <a:ln w="38100" cap="flat" cmpd="sng" algn="ctr">
            <a:solidFill>
              <a:srgbClr val="A5002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latin typeface="Times New Roman" pitchFamily="18" charset="0"/>
              <a:ea typeface="굴림" pitchFamily="34" charset="-127"/>
            </a:endParaRPr>
          </a:p>
        </p:txBody>
      </p:sp>
      <p:grpSp>
        <p:nvGrpSpPr>
          <p:cNvPr id="19" name="maptask1"/>
          <p:cNvGrpSpPr/>
          <p:nvPr/>
        </p:nvGrpSpPr>
        <p:grpSpPr>
          <a:xfrm>
            <a:off x="4191000" y="1064569"/>
            <a:ext cx="4572000" cy="2364433"/>
            <a:chOff x="4191000" y="1064567"/>
            <a:chExt cx="4572000" cy="2364433"/>
          </a:xfrm>
        </p:grpSpPr>
        <p:sp>
          <p:nvSpPr>
            <p:cNvPr id="20" name="Rectangle 19"/>
            <p:cNvSpPr/>
            <p:nvPr/>
          </p:nvSpPr>
          <p:spPr bwMode="auto">
            <a:xfrm>
              <a:off x="4191000" y="1524000"/>
              <a:ext cx="4572000" cy="1905000"/>
            </a:xfrm>
            <a:prstGeom prst="rect">
              <a:avLst/>
            </a:prstGeom>
            <a:noFill/>
            <a:ln w="38100" cap="flat" cmpd="sng" algn="ctr">
              <a:solidFill>
                <a:srgbClr val="A50021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latin typeface="Times New Roman" pitchFamily="18" charset="0"/>
                <a:ea typeface="굴림" pitchFamily="34" charset="-127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4191000" y="1064567"/>
              <a:ext cx="132119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Map task</a:t>
              </a:r>
            </a:p>
          </p:txBody>
        </p:sp>
      </p:grpSp>
      <p:grpSp>
        <p:nvGrpSpPr>
          <p:cNvPr id="22" name="maptask2"/>
          <p:cNvGrpSpPr/>
          <p:nvPr/>
        </p:nvGrpSpPr>
        <p:grpSpPr>
          <a:xfrm>
            <a:off x="4191000" y="3790602"/>
            <a:ext cx="4572000" cy="2381598"/>
            <a:chOff x="4191000" y="3625502"/>
            <a:chExt cx="4572000" cy="2381598"/>
          </a:xfrm>
        </p:grpSpPr>
        <p:sp>
          <p:nvSpPr>
            <p:cNvPr id="23" name="maptask2"/>
            <p:cNvSpPr/>
            <p:nvPr/>
          </p:nvSpPr>
          <p:spPr bwMode="auto">
            <a:xfrm>
              <a:off x="4191000" y="4102100"/>
              <a:ext cx="4572000" cy="1905000"/>
            </a:xfrm>
            <a:prstGeom prst="rect">
              <a:avLst/>
            </a:prstGeom>
            <a:noFill/>
            <a:ln w="38100" cap="flat" cmpd="sng" algn="ctr">
              <a:solidFill>
                <a:srgbClr val="A50021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latin typeface="Times New Roman" pitchFamily="18" charset="0"/>
                <a:ea typeface="굴림" pitchFamily="34" charset="-127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4191000" y="3625502"/>
              <a:ext cx="132119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Map task</a:t>
              </a:r>
            </a:p>
          </p:txBody>
        </p:sp>
      </p:grpSp>
      <p:grpSp>
        <p:nvGrpSpPr>
          <p:cNvPr id="25" name="arrow splitter - splits"/>
          <p:cNvGrpSpPr/>
          <p:nvPr/>
        </p:nvGrpSpPr>
        <p:grpSpPr>
          <a:xfrm>
            <a:off x="3442271" y="2257045"/>
            <a:ext cx="669700" cy="2801513"/>
            <a:chOff x="3657600" y="2430887"/>
            <a:chExt cx="669700" cy="2801513"/>
          </a:xfrm>
        </p:grpSpPr>
        <p:cxnSp>
          <p:nvCxnSpPr>
            <p:cNvPr id="26" name="Straight Arrow Connector 25"/>
            <p:cNvCxnSpPr/>
            <p:nvPr/>
          </p:nvCxnSpPr>
          <p:spPr bwMode="auto">
            <a:xfrm flipV="1">
              <a:off x="3657600" y="2430887"/>
              <a:ext cx="669700" cy="1266416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A5002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27" name="Straight Arrow Connector 26"/>
            <p:cNvCxnSpPr/>
            <p:nvPr/>
          </p:nvCxnSpPr>
          <p:spPr bwMode="auto">
            <a:xfrm>
              <a:off x="3657600" y="3697303"/>
              <a:ext cx="669700" cy="1535097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A5002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sp>
        <p:nvSpPr>
          <p:cNvPr id="28" name="Split1"/>
          <p:cNvSpPr/>
          <p:nvPr/>
        </p:nvSpPr>
        <p:spPr bwMode="auto">
          <a:xfrm>
            <a:off x="4327302" y="2087987"/>
            <a:ext cx="930499" cy="685800"/>
          </a:xfrm>
          <a:prstGeom prst="rect">
            <a:avLst/>
          </a:prstGeom>
          <a:solidFill>
            <a:srgbClr val="FFFF66"/>
          </a:solidFill>
          <a:ln w="38100" cap="flat" cmpd="sng" algn="ctr">
            <a:solidFill>
              <a:srgbClr val="A5002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latin typeface="Times New Roman" pitchFamily="18" charset="0"/>
                <a:ea typeface="굴림" pitchFamily="34" charset="-127"/>
              </a:rPr>
              <a:t>Split</a:t>
            </a:r>
          </a:p>
        </p:txBody>
      </p:sp>
      <p:sp>
        <p:nvSpPr>
          <p:cNvPr id="29" name="map1"/>
          <p:cNvSpPr/>
          <p:nvPr/>
        </p:nvSpPr>
        <p:spPr bwMode="auto">
          <a:xfrm>
            <a:off x="7772400" y="1946265"/>
            <a:ext cx="838200" cy="854064"/>
          </a:xfrm>
          <a:prstGeom prst="rect">
            <a:avLst/>
          </a:prstGeom>
          <a:solidFill>
            <a:srgbClr val="FFFF66"/>
          </a:solidFill>
          <a:ln w="38100" cap="flat" cmpd="sng" algn="ctr">
            <a:solidFill>
              <a:srgbClr val="A5002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latin typeface="Times New Roman" pitchFamily="18" charset="0"/>
                <a:ea typeface="굴림" pitchFamily="34" charset="-127"/>
              </a:rPr>
              <a:t>Map</a:t>
            </a:r>
          </a:p>
        </p:txBody>
      </p:sp>
      <p:sp>
        <p:nvSpPr>
          <p:cNvPr id="30" name="Spatial Record Reader 1"/>
          <p:cNvSpPr/>
          <p:nvPr/>
        </p:nvSpPr>
        <p:spPr bwMode="auto">
          <a:xfrm>
            <a:off x="5426301" y="1808720"/>
            <a:ext cx="1203101" cy="1129157"/>
          </a:xfrm>
          <a:prstGeom prst="rect">
            <a:avLst/>
          </a:prstGeom>
          <a:solidFill>
            <a:srgbClr val="FFC000"/>
          </a:solidFill>
          <a:ln w="38100" cap="flat" cmpd="sng" algn="ctr">
            <a:solidFill>
              <a:srgbClr val="A5002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latin typeface="Times New Roman" pitchFamily="18" charset="0"/>
                <a:ea typeface="굴림" pitchFamily="34" charset="-127"/>
              </a:rPr>
              <a:t>Spatial</a:t>
            </a:r>
            <a:br>
              <a:rPr lang="en-US" sz="2400" dirty="0">
                <a:latin typeface="Times New Roman" pitchFamily="18" charset="0"/>
                <a:ea typeface="굴림" pitchFamily="34" charset="-127"/>
              </a:rPr>
            </a:br>
            <a:r>
              <a:rPr lang="en-US" sz="2400" dirty="0">
                <a:latin typeface="Times New Roman" pitchFamily="18" charset="0"/>
                <a:ea typeface="굴림" pitchFamily="34" charset="-127"/>
              </a:rPr>
              <a:t>Record</a:t>
            </a:r>
            <a:br>
              <a:rPr lang="en-US" sz="2400" dirty="0">
                <a:latin typeface="Times New Roman" pitchFamily="18" charset="0"/>
                <a:ea typeface="굴림" pitchFamily="34" charset="-127"/>
              </a:rPr>
            </a:br>
            <a:r>
              <a:rPr lang="en-US" sz="2400" dirty="0">
                <a:latin typeface="Times New Roman" pitchFamily="18" charset="0"/>
                <a:ea typeface="굴림" pitchFamily="34" charset="-127"/>
              </a:rPr>
              <a:t>Reader</a:t>
            </a:r>
          </a:p>
        </p:txBody>
      </p:sp>
      <p:grpSp>
        <p:nvGrpSpPr>
          <p:cNvPr id="31" name="Big record 1"/>
          <p:cNvGrpSpPr/>
          <p:nvPr/>
        </p:nvGrpSpPr>
        <p:grpSpPr>
          <a:xfrm>
            <a:off x="6781800" y="1752602"/>
            <a:ext cx="914400" cy="1185275"/>
            <a:chOff x="6781800" y="1752600"/>
            <a:chExt cx="914400" cy="1185275"/>
          </a:xfrm>
        </p:grpSpPr>
        <p:sp>
          <p:nvSpPr>
            <p:cNvPr id="32" name="Rectangle 31"/>
            <p:cNvSpPr/>
            <p:nvPr/>
          </p:nvSpPr>
          <p:spPr bwMode="auto">
            <a:xfrm>
              <a:off x="6781800" y="1752600"/>
              <a:ext cx="914400" cy="1185275"/>
            </a:xfrm>
            <a:prstGeom prst="rect">
              <a:avLst/>
            </a:prstGeom>
            <a:noFill/>
            <a:ln w="38100" cap="flat" cmpd="sng" algn="ctr">
              <a:solidFill>
                <a:srgbClr val="A5002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latin typeface="Times New Roman" pitchFamily="18" charset="0"/>
                <a:ea typeface="굴림" pitchFamily="34" charset="-127"/>
              </a:endParaRPr>
            </a:p>
          </p:txBody>
        </p:sp>
        <p:sp>
          <p:nvSpPr>
            <p:cNvPr id="33" name="Isosceles Triangle 32"/>
            <p:cNvSpPr/>
            <p:nvPr/>
          </p:nvSpPr>
          <p:spPr bwMode="auto">
            <a:xfrm>
              <a:off x="6858000" y="1799798"/>
              <a:ext cx="762000" cy="791002"/>
            </a:xfrm>
            <a:prstGeom prst="triangle">
              <a:avLst/>
            </a:prstGeom>
            <a:solidFill>
              <a:srgbClr val="FFFF66"/>
            </a:solidFill>
            <a:ln w="38100" cap="flat" cmpd="sng" algn="ctr">
              <a:solidFill>
                <a:srgbClr val="A5002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latin typeface="Times New Roman" pitchFamily="18" charset="0"/>
                <a:ea typeface="굴림" pitchFamily="34" charset="-127"/>
              </a:endParaRPr>
            </a:p>
          </p:txBody>
        </p:sp>
        <p:sp>
          <p:nvSpPr>
            <p:cNvPr id="34" name="Flowchart: Off-page Connector 33"/>
            <p:cNvSpPr/>
            <p:nvPr/>
          </p:nvSpPr>
          <p:spPr bwMode="auto">
            <a:xfrm>
              <a:off x="6858000" y="2654300"/>
              <a:ext cx="152400" cy="219944"/>
            </a:xfrm>
            <a:prstGeom prst="flowChartOffpageConnector">
              <a:avLst/>
            </a:prstGeom>
            <a:solidFill>
              <a:srgbClr val="FFFF66"/>
            </a:solidFill>
            <a:ln w="38100" cap="flat" cmpd="sng" algn="ctr">
              <a:solidFill>
                <a:srgbClr val="A5002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latin typeface="Times New Roman" pitchFamily="18" charset="0"/>
                <a:ea typeface="굴림" pitchFamily="34" charset="-127"/>
              </a:endParaRPr>
            </a:p>
          </p:txBody>
        </p:sp>
        <p:sp>
          <p:nvSpPr>
            <p:cNvPr id="35" name="Flowchart: Off-page Connector 34"/>
            <p:cNvSpPr/>
            <p:nvPr/>
          </p:nvSpPr>
          <p:spPr bwMode="auto">
            <a:xfrm>
              <a:off x="7061200" y="2654300"/>
              <a:ext cx="152400" cy="219944"/>
            </a:xfrm>
            <a:prstGeom prst="flowChartOffpageConnector">
              <a:avLst/>
            </a:prstGeom>
            <a:solidFill>
              <a:srgbClr val="FFFF66"/>
            </a:solidFill>
            <a:ln w="38100" cap="flat" cmpd="sng" algn="ctr">
              <a:solidFill>
                <a:srgbClr val="A5002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latin typeface="Times New Roman" pitchFamily="18" charset="0"/>
                <a:ea typeface="굴림" pitchFamily="34" charset="-127"/>
              </a:endParaRPr>
            </a:p>
          </p:txBody>
        </p:sp>
        <p:sp>
          <p:nvSpPr>
            <p:cNvPr id="36" name="Flowchart: Off-page Connector 35"/>
            <p:cNvSpPr/>
            <p:nvPr/>
          </p:nvSpPr>
          <p:spPr bwMode="auto">
            <a:xfrm>
              <a:off x="7264400" y="2654300"/>
              <a:ext cx="152400" cy="219944"/>
            </a:xfrm>
            <a:prstGeom prst="flowChartOffpageConnector">
              <a:avLst/>
            </a:prstGeom>
            <a:solidFill>
              <a:srgbClr val="FFFF66"/>
            </a:solidFill>
            <a:ln w="38100" cap="flat" cmpd="sng" algn="ctr">
              <a:solidFill>
                <a:srgbClr val="A5002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latin typeface="Times New Roman" pitchFamily="18" charset="0"/>
                <a:ea typeface="굴림" pitchFamily="34" charset="-127"/>
              </a:endParaRPr>
            </a:p>
          </p:txBody>
        </p:sp>
        <p:sp>
          <p:nvSpPr>
            <p:cNvPr id="37" name="Flowchart: Off-page Connector 36"/>
            <p:cNvSpPr/>
            <p:nvPr/>
          </p:nvSpPr>
          <p:spPr bwMode="auto">
            <a:xfrm>
              <a:off x="7467600" y="2654300"/>
              <a:ext cx="152400" cy="219944"/>
            </a:xfrm>
            <a:prstGeom prst="flowChartOffpageConnector">
              <a:avLst/>
            </a:prstGeom>
            <a:solidFill>
              <a:srgbClr val="FFFF66"/>
            </a:solidFill>
            <a:ln w="38100" cap="flat" cmpd="sng" algn="ctr">
              <a:solidFill>
                <a:srgbClr val="A5002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latin typeface="Times New Roman" pitchFamily="18" charset="0"/>
                <a:ea typeface="굴림" pitchFamily="34" charset="-127"/>
              </a:endParaRPr>
            </a:p>
          </p:txBody>
        </p:sp>
      </p:grpSp>
      <p:sp>
        <p:nvSpPr>
          <p:cNvPr id="38" name="Split1"/>
          <p:cNvSpPr/>
          <p:nvPr/>
        </p:nvSpPr>
        <p:spPr bwMode="auto">
          <a:xfrm>
            <a:off x="4327302" y="4926325"/>
            <a:ext cx="930499" cy="685800"/>
          </a:xfrm>
          <a:prstGeom prst="rect">
            <a:avLst/>
          </a:prstGeom>
          <a:solidFill>
            <a:srgbClr val="FFFF66"/>
          </a:solidFill>
          <a:ln w="38100" cap="flat" cmpd="sng" algn="ctr">
            <a:solidFill>
              <a:srgbClr val="A5002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latin typeface="Times New Roman" pitchFamily="18" charset="0"/>
                <a:ea typeface="굴림" pitchFamily="34" charset="-127"/>
              </a:rPr>
              <a:t>Split</a:t>
            </a:r>
          </a:p>
        </p:txBody>
      </p:sp>
      <p:sp>
        <p:nvSpPr>
          <p:cNvPr id="39" name="map1"/>
          <p:cNvSpPr/>
          <p:nvPr/>
        </p:nvSpPr>
        <p:spPr bwMode="auto">
          <a:xfrm>
            <a:off x="7772400" y="4784603"/>
            <a:ext cx="838200" cy="854064"/>
          </a:xfrm>
          <a:prstGeom prst="rect">
            <a:avLst/>
          </a:prstGeom>
          <a:solidFill>
            <a:srgbClr val="FFFF66"/>
          </a:solidFill>
          <a:ln w="38100" cap="flat" cmpd="sng" algn="ctr">
            <a:solidFill>
              <a:srgbClr val="A5002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latin typeface="Times New Roman" pitchFamily="18" charset="0"/>
                <a:ea typeface="굴림" pitchFamily="34" charset="-127"/>
              </a:rPr>
              <a:t>Map</a:t>
            </a:r>
          </a:p>
        </p:txBody>
      </p:sp>
      <p:sp>
        <p:nvSpPr>
          <p:cNvPr id="40" name="Spatial Record Reader 1"/>
          <p:cNvSpPr/>
          <p:nvPr/>
        </p:nvSpPr>
        <p:spPr bwMode="auto">
          <a:xfrm>
            <a:off x="5426301" y="4647058"/>
            <a:ext cx="1203101" cy="1129157"/>
          </a:xfrm>
          <a:prstGeom prst="rect">
            <a:avLst/>
          </a:prstGeom>
          <a:solidFill>
            <a:srgbClr val="FFC000"/>
          </a:solidFill>
          <a:ln w="38100" cap="flat" cmpd="sng" algn="ctr">
            <a:solidFill>
              <a:srgbClr val="A5002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latin typeface="Times New Roman" pitchFamily="18" charset="0"/>
                <a:ea typeface="굴림" pitchFamily="34" charset="-127"/>
              </a:rPr>
              <a:t>Spatial</a:t>
            </a:r>
            <a:br>
              <a:rPr lang="en-US" sz="2400" dirty="0">
                <a:latin typeface="Times New Roman" pitchFamily="18" charset="0"/>
                <a:ea typeface="굴림" pitchFamily="34" charset="-127"/>
              </a:rPr>
            </a:br>
            <a:r>
              <a:rPr lang="en-US" sz="2400" dirty="0">
                <a:latin typeface="Times New Roman" pitchFamily="18" charset="0"/>
                <a:ea typeface="굴림" pitchFamily="34" charset="-127"/>
              </a:rPr>
              <a:t>Record</a:t>
            </a:r>
            <a:br>
              <a:rPr lang="en-US" sz="2400" dirty="0">
                <a:latin typeface="Times New Roman" pitchFamily="18" charset="0"/>
                <a:ea typeface="굴림" pitchFamily="34" charset="-127"/>
              </a:rPr>
            </a:br>
            <a:r>
              <a:rPr lang="en-US" sz="2400" dirty="0">
                <a:latin typeface="Times New Roman" pitchFamily="18" charset="0"/>
                <a:ea typeface="굴림" pitchFamily="34" charset="-127"/>
              </a:rPr>
              <a:t>Reader</a:t>
            </a:r>
          </a:p>
        </p:txBody>
      </p:sp>
      <p:grpSp>
        <p:nvGrpSpPr>
          <p:cNvPr id="41" name="Big record 1"/>
          <p:cNvGrpSpPr/>
          <p:nvPr/>
        </p:nvGrpSpPr>
        <p:grpSpPr>
          <a:xfrm>
            <a:off x="6781800" y="4590940"/>
            <a:ext cx="914400" cy="1185275"/>
            <a:chOff x="6781800" y="1752600"/>
            <a:chExt cx="914400" cy="1185275"/>
          </a:xfrm>
        </p:grpSpPr>
        <p:sp>
          <p:nvSpPr>
            <p:cNvPr id="42" name="Rectangle 41"/>
            <p:cNvSpPr/>
            <p:nvPr/>
          </p:nvSpPr>
          <p:spPr bwMode="auto">
            <a:xfrm>
              <a:off x="6781800" y="1752600"/>
              <a:ext cx="914400" cy="1185275"/>
            </a:xfrm>
            <a:prstGeom prst="rect">
              <a:avLst/>
            </a:prstGeom>
            <a:noFill/>
            <a:ln w="38100" cap="flat" cmpd="sng" algn="ctr">
              <a:solidFill>
                <a:srgbClr val="A5002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latin typeface="Times New Roman" pitchFamily="18" charset="0"/>
                <a:ea typeface="굴림" pitchFamily="34" charset="-127"/>
              </a:endParaRPr>
            </a:p>
          </p:txBody>
        </p:sp>
        <p:sp>
          <p:nvSpPr>
            <p:cNvPr id="43" name="Isosceles Triangle 42"/>
            <p:cNvSpPr/>
            <p:nvPr/>
          </p:nvSpPr>
          <p:spPr bwMode="auto">
            <a:xfrm>
              <a:off x="6858000" y="1799798"/>
              <a:ext cx="762000" cy="791002"/>
            </a:xfrm>
            <a:prstGeom prst="triangle">
              <a:avLst/>
            </a:prstGeom>
            <a:solidFill>
              <a:srgbClr val="FFFF66"/>
            </a:solidFill>
            <a:ln w="38100" cap="flat" cmpd="sng" algn="ctr">
              <a:solidFill>
                <a:srgbClr val="A5002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latin typeface="Times New Roman" pitchFamily="18" charset="0"/>
                <a:ea typeface="굴림" pitchFamily="34" charset="-127"/>
              </a:endParaRPr>
            </a:p>
          </p:txBody>
        </p:sp>
        <p:sp>
          <p:nvSpPr>
            <p:cNvPr id="44" name="Flowchart: Off-page Connector 43"/>
            <p:cNvSpPr/>
            <p:nvPr/>
          </p:nvSpPr>
          <p:spPr bwMode="auto">
            <a:xfrm>
              <a:off x="6858000" y="2654300"/>
              <a:ext cx="152400" cy="219944"/>
            </a:xfrm>
            <a:prstGeom prst="flowChartOffpageConnector">
              <a:avLst/>
            </a:prstGeom>
            <a:solidFill>
              <a:srgbClr val="FFFF66"/>
            </a:solidFill>
            <a:ln w="38100" cap="flat" cmpd="sng" algn="ctr">
              <a:solidFill>
                <a:srgbClr val="A5002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latin typeface="Times New Roman" pitchFamily="18" charset="0"/>
                <a:ea typeface="굴림" pitchFamily="34" charset="-127"/>
              </a:endParaRPr>
            </a:p>
          </p:txBody>
        </p:sp>
        <p:sp>
          <p:nvSpPr>
            <p:cNvPr id="45" name="Flowchart: Off-page Connector 44"/>
            <p:cNvSpPr/>
            <p:nvPr/>
          </p:nvSpPr>
          <p:spPr bwMode="auto">
            <a:xfrm>
              <a:off x="7061200" y="2654300"/>
              <a:ext cx="152400" cy="219944"/>
            </a:xfrm>
            <a:prstGeom prst="flowChartOffpageConnector">
              <a:avLst/>
            </a:prstGeom>
            <a:solidFill>
              <a:srgbClr val="FFFF66"/>
            </a:solidFill>
            <a:ln w="38100" cap="flat" cmpd="sng" algn="ctr">
              <a:solidFill>
                <a:srgbClr val="A5002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latin typeface="Times New Roman" pitchFamily="18" charset="0"/>
                <a:ea typeface="굴림" pitchFamily="34" charset="-127"/>
              </a:endParaRPr>
            </a:p>
          </p:txBody>
        </p:sp>
        <p:sp>
          <p:nvSpPr>
            <p:cNvPr id="46" name="Flowchart: Off-page Connector 45"/>
            <p:cNvSpPr/>
            <p:nvPr/>
          </p:nvSpPr>
          <p:spPr bwMode="auto">
            <a:xfrm>
              <a:off x="7264400" y="2654300"/>
              <a:ext cx="152400" cy="219944"/>
            </a:xfrm>
            <a:prstGeom prst="flowChartOffpageConnector">
              <a:avLst/>
            </a:prstGeom>
            <a:solidFill>
              <a:srgbClr val="FFFF66"/>
            </a:solidFill>
            <a:ln w="38100" cap="flat" cmpd="sng" algn="ctr">
              <a:solidFill>
                <a:srgbClr val="A5002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latin typeface="Times New Roman" pitchFamily="18" charset="0"/>
                <a:ea typeface="굴림" pitchFamily="34" charset="-127"/>
              </a:endParaRPr>
            </a:p>
          </p:txBody>
        </p:sp>
        <p:sp>
          <p:nvSpPr>
            <p:cNvPr id="47" name="Flowchart: Off-page Connector 46"/>
            <p:cNvSpPr/>
            <p:nvPr/>
          </p:nvSpPr>
          <p:spPr bwMode="auto">
            <a:xfrm>
              <a:off x="7467600" y="2654300"/>
              <a:ext cx="152400" cy="219944"/>
            </a:xfrm>
            <a:prstGeom prst="flowChartOffpageConnector">
              <a:avLst/>
            </a:prstGeom>
            <a:solidFill>
              <a:srgbClr val="FFFF66"/>
            </a:solidFill>
            <a:ln w="38100" cap="flat" cmpd="sng" algn="ctr">
              <a:solidFill>
                <a:srgbClr val="A5002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latin typeface="Times New Roman" pitchFamily="18" charset="0"/>
                <a:ea typeface="굴림" pitchFamily="34" charset="-127"/>
              </a:endParaRPr>
            </a:p>
          </p:txBody>
        </p:sp>
      </p:grpSp>
      <p:grpSp>
        <p:nvGrpSpPr>
          <p:cNvPr id="48" name="Prune blocks"/>
          <p:cNvGrpSpPr/>
          <p:nvPr/>
        </p:nvGrpSpPr>
        <p:grpSpPr>
          <a:xfrm>
            <a:off x="883844" y="3342008"/>
            <a:ext cx="511167" cy="878460"/>
            <a:chOff x="1005878" y="2987664"/>
            <a:chExt cx="511167" cy="1427078"/>
          </a:xfrm>
          <a:solidFill>
            <a:srgbClr val="7F7F7F"/>
          </a:solidFill>
        </p:grpSpPr>
        <p:sp>
          <p:nvSpPr>
            <p:cNvPr id="49" name="Multiply 48"/>
            <p:cNvSpPr/>
            <p:nvPr/>
          </p:nvSpPr>
          <p:spPr bwMode="auto">
            <a:xfrm>
              <a:off x="1005878" y="2987664"/>
              <a:ext cx="500950" cy="637838"/>
            </a:xfrm>
            <a:prstGeom prst="mathMultiply">
              <a:avLst/>
            </a:prstGeom>
            <a:grpFill/>
            <a:ln w="38100" cap="flat" cmpd="sng" algn="ctr">
              <a:solidFill>
                <a:srgbClr val="A5002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latin typeface="Times New Roman" pitchFamily="18" charset="0"/>
                <a:ea typeface="굴림" pitchFamily="34" charset="-127"/>
              </a:endParaRPr>
            </a:p>
          </p:txBody>
        </p:sp>
        <p:sp>
          <p:nvSpPr>
            <p:cNvPr id="50" name="Multiply 49"/>
            <p:cNvSpPr/>
            <p:nvPr/>
          </p:nvSpPr>
          <p:spPr bwMode="auto">
            <a:xfrm>
              <a:off x="1016095" y="3776904"/>
              <a:ext cx="500950" cy="637838"/>
            </a:xfrm>
            <a:prstGeom prst="mathMultiply">
              <a:avLst/>
            </a:prstGeom>
            <a:grpFill/>
            <a:ln w="38100" cap="flat" cmpd="sng" algn="ctr">
              <a:solidFill>
                <a:srgbClr val="A5002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latin typeface="Times New Roman" pitchFamily="18" charset="0"/>
                <a:ea typeface="굴림" pitchFamily="34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67537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Operations Layer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 bwMode="auto">
          <a:xfrm>
            <a:off x="152400" y="2133600"/>
            <a:ext cx="7772400" cy="4191000"/>
          </a:xfrm>
          <a:prstGeom prst="rect">
            <a:avLst/>
          </a:prstGeom>
          <a:solidFill>
            <a:srgbClr val="FFFF66"/>
          </a:solidFill>
          <a:ln w="38100" cap="flat" cmpd="sng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latin typeface="Times New Roman" pitchFamily="18" charset="0"/>
              <a:ea typeface="굴림" pitchFamily="34" charset="-127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424" y="2159130"/>
            <a:ext cx="1893376" cy="126987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 bwMode="auto">
          <a:xfrm>
            <a:off x="152400" y="1143000"/>
            <a:ext cx="7772400" cy="838200"/>
          </a:xfrm>
          <a:prstGeom prst="rect">
            <a:avLst/>
          </a:prstGeom>
          <a:solidFill>
            <a:srgbClr val="92D050"/>
          </a:solidFill>
          <a:ln w="38100" cap="flat" cmpd="sng" algn="ctr">
            <a:solidFill>
              <a:srgbClr val="A5002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 smtClean="0">
                <a:solidFill>
                  <a:srgbClr val="800000"/>
                </a:solidFill>
                <a:latin typeface="Arial" pitchFamily="34" charset="0"/>
                <a:ea typeface="굴림" pitchFamily="34" charset="-127"/>
                <a:cs typeface="Arial" pitchFamily="34" charset="0"/>
              </a:rPr>
              <a:t>Applications</a:t>
            </a:r>
            <a:endParaRPr lang="en-US" sz="2400" b="1" dirty="0">
              <a:solidFill>
                <a:srgbClr val="800000"/>
              </a:solidFill>
              <a:latin typeface="Arial" pitchFamily="34" charset="0"/>
              <a:ea typeface="굴림" pitchFamily="34" charset="-127"/>
              <a:cs typeface="Arial" pitchFamily="34" charset="0"/>
            </a:endParaRPr>
          </a:p>
        </p:txBody>
      </p:sp>
      <p:sp>
        <p:nvSpPr>
          <p:cNvPr id="16" name="Rectangle 15"/>
          <p:cNvSpPr/>
          <p:nvPr/>
        </p:nvSpPr>
        <p:spPr bwMode="auto">
          <a:xfrm rot="5400000">
            <a:off x="6316205" y="3742195"/>
            <a:ext cx="4191000" cy="973810"/>
          </a:xfrm>
          <a:prstGeom prst="rect">
            <a:avLst/>
          </a:prstGeom>
          <a:solidFill>
            <a:srgbClr val="FFC000"/>
          </a:solidFill>
          <a:ln w="38100" cap="flat" cmpd="sng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 err="1">
                <a:solidFill>
                  <a:srgbClr val="800000"/>
                </a:solidFill>
                <a:latin typeface="Arial" pitchFamily="34" charset="0"/>
                <a:ea typeface="굴림" pitchFamily="34" charset="-127"/>
                <a:cs typeface="Arial" pitchFamily="34" charset="0"/>
              </a:rPr>
              <a:t>Spatio</a:t>
            </a:r>
            <a:r>
              <a:rPr lang="en-US" sz="2400" b="1" dirty="0">
                <a:solidFill>
                  <a:srgbClr val="800000"/>
                </a:solidFill>
                <a:latin typeface="Arial" pitchFamily="34" charset="0"/>
                <a:ea typeface="굴림" pitchFamily="34" charset="-127"/>
                <a:cs typeface="Arial" pitchFamily="34" charset="0"/>
              </a:rPr>
              <a:t>-temporal Hadoop</a:t>
            </a:r>
          </a:p>
        </p:txBody>
      </p:sp>
      <p:sp>
        <p:nvSpPr>
          <p:cNvPr id="17" name="Rectangle 16"/>
          <p:cNvSpPr/>
          <p:nvPr/>
        </p:nvSpPr>
        <p:spPr bwMode="auto">
          <a:xfrm>
            <a:off x="2921430" y="2373327"/>
            <a:ext cx="4850970" cy="838200"/>
          </a:xfrm>
          <a:prstGeom prst="rect">
            <a:avLst/>
          </a:prstGeom>
          <a:solidFill>
            <a:srgbClr val="800000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FFFF00"/>
                </a:solidFill>
                <a:latin typeface="Arial" pitchFamily="34" charset="0"/>
                <a:ea typeface="굴림" pitchFamily="34" charset="-127"/>
                <a:cs typeface="Arial" pitchFamily="34" charset="0"/>
              </a:rPr>
              <a:t>Language: Pigeon</a:t>
            </a:r>
          </a:p>
        </p:txBody>
      </p:sp>
      <p:sp>
        <p:nvSpPr>
          <p:cNvPr id="18" name="Rectangle 17"/>
          <p:cNvSpPr/>
          <p:nvPr/>
        </p:nvSpPr>
        <p:spPr bwMode="auto">
          <a:xfrm>
            <a:off x="304800" y="3360218"/>
            <a:ext cx="7467600" cy="838200"/>
          </a:xfrm>
          <a:prstGeom prst="rect">
            <a:avLst/>
          </a:prstGeom>
          <a:solidFill>
            <a:srgbClr val="800000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FFFF00"/>
                </a:solidFill>
                <a:latin typeface="Arial" pitchFamily="34" charset="0"/>
                <a:ea typeface="굴림" pitchFamily="34" charset="-127"/>
                <a:cs typeface="Arial" pitchFamily="34" charset="0"/>
              </a:rPr>
              <a:t>Operations:</a:t>
            </a:r>
            <a:r>
              <a:rPr lang="en-US" sz="2000" b="1" dirty="0">
                <a:solidFill>
                  <a:srgbClr val="FFFF00"/>
                </a:solidFill>
                <a:latin typeface="Arial" pitchFamily="34" charset="0"/>
                <a:ea typeface="굴림" pitchFamily="34" charset="-127"/>
                <a:cs typeface="Arial" pitchFamily="34" charset="0"/>
              </a:rPr>
              <a:t> </a:t>
            </a:r>
            <a:r>
              <a:rPr lang="en-US" b="1" dirty="0">
                <a:solidFill>
                  <a:srgbClr val="FFFF00"/>
                </a:solidFill>
                <a:latin typeface="Arial" pitchFamily="34" charset="0"/>
                <a:ea typeface="굴림" pitchFamily="34" charset="-127"/>
                <a:cs typeface="Arial" pitchFamily="34" charset="0"/>
              </a:rPr>
              <a:t>Basic – </a:t>
            </a:r>
            <a:r>
              <a:rPr lang="en-US" b="1" dirty="0" err="1">
                <a:solidFill>
                  <a:srgbClr val="FFFF00"/>
                </a:solidFill>
                <a:latin typeface="Arial" pitchFamily="34" charset="0"/>
                <a:ea typeface="굴림" pitchFamily="34" charset="-127"/>
                <a:cs typeface="Arial" pitchFamily="34" charset="0"/>
              </a:rPr>
              <a:t>CG_Hadoop</a:t>
            </a:r>
            <a:r>
              <a:rPr lang="en-US" b="1" dirty="0">
                <a:solidFill>
                  <a:srgbClr val="FFFF00"/>
                </a:solidFill>
                <a:latin typeface="Arial" pitchFamily="34" charset="0"/>
                <a:ea typeface="굴림" pitchFamily="34" charset="-127"/>
                <a:cs typeface="Arial" pitchFamily="34" charset="0"/>
              </a:rPr>
              <a:t> – Data Mining – Visualization</a:t>
            </a:r>
            <a:endParaRPr lang="en-US" sz="2400" b="1" dirty="0">
              <a:solidFill>
                <a:srgbClr val="FFFF00"/>
              </a:solidFill>
              <a:latin typeface="Arial" pitchFamily="34" charset="0"/>
              <a:ea typeface="굴림" pitchFamily="34" charset="-127"/>
              <a:cs typeface="Arial" pitchFamily="34" charset="0"/>
            </a:endParaRPr>
          </a:p>
        </p:txBody>
      </p:sp>
      <p:sp>
        <p:nvSpPr>
          <p:cNvPr id="19" name="Rectangle 18"/>
          <p:cNvSpPr/>
          <p:nvPr/>
        </p:nvSpPr>
        <p:spPr bwMode="auto">
          <a:xfrm>
            <a:off x="316424" y="4347109"/>
            <a:ext cx="7467600" cy="838200"/>
          </a:xfrm>
          <a:prstGeom prst="rect">
            <a:avLst/>
          </a:prstGeom>
          <a:solidFill>
            <a:srgbClr val="800000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 err="1" smtClean="0">
                <a:solidFill>
                  <a:srgbClr val="FFFF00"/>
                </a:solidFill>
                <a:latin typeface="Arial" pitchFamily="34" charset="0"/>
                <a:ea typeface="굴림" pitchFamily="34" charset="-127"/>
                <a:cs typeface="Arial" pitchFamily="34" charset="0"/>
              </a:rPr>
              <a:t>MapReduce</a:t>
            </a:r>
            <a:r>
              <a:rPr lang="en-US" sz="2400" b="1" dirty="0" smtClean="0">
                <a:solidFill>
                  <a:srgbClr val="FFFF00"/>
                </a:solidFill>
                <a:latin typeface="Arial" pitchFamily="34" charset="0"/>
                <a:ea typeface="굴림" pitchFamily="34" charset="-127"/>
                <a:cs typeface="Arial" pitchFamily="34" charset="0"/>
              </a:rPr>
              <a:t> Layer</a:t>
            </a:r>
            <a:endParaRPr lang="en-US" sz="2400" b="1" dirty="0">
              <a:solidFill>
                <a:srgbClr val="FFFF00"/>
              </a:solidFill>
              <a:latin typeface="Arial" pitchFamily="34" charset="0"/>
              <a:ea typeface="굴림" pitchFamily="34" charset="-127"/>
              <a:cs typeface="Arial" pitchFamily="34" charset="0"/>
            </a:endParaRPr>
          </a:p>
        </p:txBody>
      </p:sp>
      <p:sp>
        <p:nvSpPr>
          <p:cNvPr id="20" name="Rectangle 19"/>
          <p:cNvSpPr/>
          <p:nvPr/>
        </p:nvSpPr>
        <p:spPr bwMode="auto">
          <a:xfrm>
            <a:off x="316424" y="5334000"/>
            <a:ext cx="7467600" cy="838200"/>
          </a:xfrm>
          <a:prstGeom prst="rect">
            <a:avLst/>
          </a:prstGeom>
          <a:solidFill>
            <a:srgbClr val="800000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 smtClean="0">
                <a:solidFill>
                  <a:srgbClr val="FFFF00"/>
                </a:solidFill>
                <a:latin typeface="Arial" pitchFamily="34" charset="0"/>
                <a:ea typeface="굴림" pitchFamily="34" charset="-127"/>
                <a:cs typeface="Arial" pitchFamily="34" charset="0"/>
              </a:rPr>
              <a:t>Indexing Layer</a:t>
            </a:r>
            <a:endParaRPr lang="en-US" sz="2400" b="1" dirty="0">
              <a:solidFill>
                <a:srgbClr val="FFFF00"/>
              </a:solidFill>
              <a:latin typeface="Arial" pitchFamily="34" charset="0"/>
              <a:ea typeface="굴림" pitchFamily="34" charset="-127"/>
              <a:cs typeface="Arial" pitchFamily="34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9911" y="2291174"/>
            <a:ext cx="790837" cy="1038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546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" dur="indefinite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3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" dur="indefinite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6" dur="indefinite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9" dur="indefinite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1" dur="indefinite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2" dur="indefinite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5" dur="indefinite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16" grpId="0" animBg="1"/>
      <p:bldP spid="17" grpId="0" animBg="1"/>
      <p:bldP spid="19" grpId="0" animBg="1"/>
      <p:bldP spid="19" grpId="1" animBg="1"/>
      <p:bldP spid="2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Hadoop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Hadoop is a </a:t>
            </a:r>
            <a:r>
              <a:rPr lang="en-US" dirty="0" err="1" smtClean="0"/>
              <a:t>MapReduce</a:t>
            </a:r>
            <a:r>
              <a:rPr lang="en-US" dirty="0"/>
              <a:t> </a:t>
            </a:r>
            <a:r>
              <a:rPr lang="en-US" dirty="0" smtClean="0"/>
              <a:t>framework for huge data</a:t>
            </a:r>
            <a:br>
              <a:rPr lang="en-US" dirty="0" smtClean="0"/>
            </a:br>
            <a:r>
              <a:rPr lang="en-US" dirty="0" smtClean="0"/>
              <a:t>processing</a:t>
            </a:r>
          </a:p>
          <a:p>
            <a:r>
              <a:rPr lang="en-US" dirty="0" smtClean="0"/>
              <a:t>Motivated by the huge</a:t>
            </a:r>
            <a:br>
              <a:rPr lang="en-US" dirty="0" smtClean="0"/>
            </a:br>
            <a:r>
              <a:rPr lang="en-US" dirty="0" smtClean="0"/>
              <a:t>datasets that need</a:t>
            </a:r>
            <a:br>
              <a:rPr lang="en-US" dirty="0" smtClean="0"/>
            </a:br>
            <a:r>
              <a:rPr lang="en-US" dirty="0" smtClean="0"/>
              <a:t>to be analyzed</a:t>
            </a:r>
          </a:p>
          <a:p>
            <a:r>
              <a:rPr lang="en-US" dirty="0" smtClean="0"/>
              <a:t>Widely adopted in many applications</a:t>
            </a:r>
          </a:p>
          <a:p>
            <a:pPr lvl="1"/>
            <a:r>
              <a:rPr lang="en-US" dirty="0" err="1" smtClean="0"/>
              <a:t>Tera</a:t>
            </a:r>
            <a:r>
              <a:rPr lang="en-US" dirty="0" smtClean="0"/>
              <a:t>-byte sorting</a:t>
            </a:r>
          </a:p>
          <a:p>
            <a:pPr lvl="1"/>
            <a:r>
              <a:rPr lang="en-US" dirty="0" smtClean="0"/>
              <a:t>Graph processing</a:t>
            </a:r>
          </a:p>
          <a:p>
            <a:pPr lvl="1"/>
            <a:r>
              <a:rPr lang="en-US" dirty="0" smtClean="0"/>
              <a:t>Machine learning</a:t>
            </a:r>
          </a:p>
          <a:p>
            <a:pPr lvl="1"/>
            <a:r>
              <a:rPr lang="en-US" dirty="0" smtClean="0"/>
              <a:t>Behavioral simulation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7" name="Picture 6" descr="hadoop-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2900" y="1905000"/>
            <a:ext cx="2895600" cy="850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2562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Operations Layer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200" dirty="0"/>
              <a:t>Spatial operations are implemented as </a:t>
            </a:r>
            <a:r>
              <a:rPr lang="en-US" sz="3200" dirty="0" err="1"/>
              <a:t>MapReduce</a:t>
            </a:r>
            <a:r>
              <a:rPr lang="en-US" sz="3200" dirty="0"/>
              <a:t> programs</a:t>
            </a:r>
          </a:p>
          <a:p>
            <a:r>
              <a:rPr lang="en-US" sz="3200" dirty="0"/>
              <a:t>New components are utilized</a:t>
            </a:r>
          </a:p>
          <a:p>
            <a:r>
              <a:rPr lang="en-US" sz="3200" dirty="0"/>
              <a:t>Basic Operations</a:t>
            </a:r>
          </a:p>
          <a:p>
            <a:pPr lvl="1"/>
            <a:r>
              <a:rPr lang="en-US" sz="2800" dirty="0"/>
              <a:t>Range query, KNN, Spatial Join</a:t>
            </a:r>
          </a:p>
          <a:p>
            <a:r>
              <a:rPr lang="en-US" sz="3200" dirty="0"/>
              <a:t>Computation geometry operations</a:t>
            </a:r>
          </a:p>
          <a:p>
            <a:pPr lvl="1"/>
            <a:r>
              <a:rPr lang="en-US" sz="2800" dirty="0">
                <a:solidFill>
                  <a:prstClr val="black"/>
                </a:solidFill>
              </a:rPr>
              <a:t>Polygon Union, Skyline, Convex Hull, and Farthest/Closest pair</a:t>
            </a:r>
          </a:p>
          <a:p>
            <a:r>
              <a:rPr lang="en-US" sz="3200" dirty="0">
                <a:solidFill>
                  <a:prstClr val="black"/>
                </a:solidFill>
              </a:rPr>
              <a:t>Other operations</a:t>
            </a:r>
          </a:p>
          <a:p>
            <a:pPr lvl="1"/>
            <a:r>
              <a:rPr lang="en-US" sz="2800" dirty="0">
                <a:solidFill>
                  <a:prstClr val="black"/>
                </a:solidFill>
              </a:rPr>
              <a:t>Visualization and Data Mining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0856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File"/>
          <p:cNvGrpSpPr/>
          <p:nvPr/>
        </p:nvGrpSpPr>
        <p:grpSpPr>
          <a:xfrm>
            <a:off x="3581400" y="1524000"/>
            <a:ext cx="5181600" cy="4648200"/>
            <a:chOff x="1447800" y="1524000"/>
            <a:chExt cx="5181600" cy="4648200"/>
          </a:xfrm>
        </p:grpSpPr>
        <p:sp>
          <p:nvSpPr>
            <p:cNvPr id="37" name="Rectangle 36"/>
            <p:cNvSpPr/>
            <p:nvPr/>
          </p:nvSpPr>
          <p:spPr bwMode="auto">
            <a:xfrm>
              <a:off x="1447800" y="1524000"/>
              <a:ext cx="5181600" cy="4648200"/>
            </a:xfrm>
            <a:prstGeom prst="rect">
              <a:avLst/>
            </a:prstGeom>
            <a:solidFill>
              <a:srgbClr val="FFFF66"/>
            </a:solidFill>
            <a:ln w="38100" cap="flat" cmpd="sng" algn="ctr">
              <a:solidFill>
                <a:srgbClr val="A5002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latin typeface="Times New Roman" pitchFamily="18" charset="0"/>
                <a:ea typeface="굴림" pitchFamily="34" charset="-127"/>
              </a:endParaRPr>
            </a:p>
          </p:txBody>
        </p:sp>
        <p:cxnSp>
          <p:nvCxnSpPr>
            <p:cNvPr id="38" name="Straight Connector 37"/>
            <p:cNvCxnSpPr>
              <a:stCxn id="37" idx="0"/>
              <a:endCxn id="37" idx="2"/>
            </p:cNvCxnSpPr>
            <p:nvPr/>
          </p:nvCxnSpPr>
          <p:spPr bwMode="auto">
            <a:xfrm>
              <a:off x="4038600" y="1524000"/>
              <a:ext cx="0" cy="464820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A5002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9" name="Straight Connector 38"/>
            <p:cNvCxnSpPr>
              <a:stCxn id="37" idx="3"/>
              <a:endCxn id="37" idx="1"/>
            </p:cNvCxnSpPr>
            <p:nvPr/>
          </p:nvCxnSpPr>
          <p:spPr bwMode="auto">
            <a:xfrm flipH="1">
              <a:off x="1447800" y="3848100"/>
              <a:ext cx="5181600" cy="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A5002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40" name="Oval 39"/>
            <p:cNvSpPr/>
            <p:nvPr/>
          </p:nvSpPr>
          <p:spPr bwMode="auto">
            <a:xfrm>
              <a:off x="2514600" y="2209800"/>
              <a:ext cx="152400" cy="152400"/>
            </a:xfrm>
            <a:prstGeom prst="ellipse">
              <a:avLst/>
            </a:prstGeom>
            <a:solidFill>
              <a:srgbClr val="800000"/>
            </a:solidFill>
            <a:ln w="38100" cap="flat" cmpd="sng" algn="ctr">
              <a:solidFill>
                <a:srgbClr val="A5002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latin typeface="Times New Roman" pitchFamily="18" charset="0"/>
                <a:ea typeface="굴림" pitchFamily="34" charset="-127"/>
              </a:endParaRPr>
            </a:p>
          </p:txBody>
        </p:sp>
        <p:sp>
          <p:nvSpPr>
            <p:cNvPr id="41" name="Oval 40"/>
            <p:cNvSpPr/>
            <p:nvPr/>
          </p:nvSpPr>
          <p:spPr bwMode="auto">
            <a:xfrm>
              <a:off x="3429000" y="3429000"/>
              <a:ext cx="152400" cy="152400"/>
            </a:xfrm>
            <a:prstGeom prst="ellipse">
              <a:avLst/>
            </a:prstGeom>
            <a:solidFill>
              <a:srgbClr val="800000"/>
            </a:solidFill>
            <a:ln w="38100" cap="flat" cmpd="sng" algn="ctr">
              <a:solidFill>
                <a:srgbClr val="A5002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latin typeface="Times New Roman" pitchFamily="18" charset="0"/>
                <a:ea typeface="굴림" pitchFamily="34" charset="-127"/>
              </a:endParaRPr>
            </a:p>
          </p:txBody>
        </p:sp>
        <p:sp>
          <p:nvSpPr>
            <p:cNvPr id="42" name="Oval 41"/>
            <p:cNvSpPr/>
            <p:nvPr/>
          </p:nvSpPr>
          <p:spPr bwMode="auto">
            <a:xfrm>
              <a:off x="4975538" y="5105400"/>
              <a:ext cx="152400" cy="152400"/>
            </a:xfrm>
            <a:prstGeom prst="ellipse">
              <a:avLst/>
            </a:prstGeom>
            <a:solidFill>
              <a:srgbClr val="800000"/>
            </a:solidFill>
            <a:ln w="38100" cap="flat" cmpd="sng" algn="ctr">
              <a:solidFill>
                <a:srgbClr val="A5002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latin typeface="Times New Roman" pitchFamily="18" charset="0"/>
                <a:ea typeface="굴림" pitchFamily="34" charset="-127"/>
              </a:endParaRPr>
            </a:p>
          </p:txBody>
        </p:sp>
        <p:sp>
          <p:nvSpPr>
            <p:cNvPr id="43" name="Oval 42"/>
            <p:cNvSpPr/>
            <p:nvPr/>
          </p:nvSpPr>
          <p:spPr bwMode="auto">
            <a:xfrm>
              <a:off x="1828800" y="5029200"/>
              <a:ext cx="152400" cy="152400"/>
            </a:xfrm>
            <a:prstGeom prst="ellipse">
              <a:avLst/>
            </a:prstGeom>
            <a:solidFill>
              <a:srgbClr val="800000"/>
            </a:solidFill>
            <a:ln w="38100" cap="flat" cmpd="sng" algn="ctr">
              <a:solidFill>
                <a:srgbClr val="A5002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latin typeface="Times New Roman" pitchFamily="18" charset="0"/>
                <a:ea typeface="굴림" pitchFamily="34" charset="-127"/>
              </a:endParaRPr>
            </a:p>
          </p:txBody>
        </p:sp>
        <p:sp>
          <p:nvSpPr>
            <p:cNvPr id="44" name="Oval 43"/>
            <p:cNvSpPr/>
            <p:nvPr/>
          </p:nvSpPr>
          <p:spPr bwMode="auto">
            <a:xfrm>
              <a:off x="3276600" y="4724400"/>
              <a:ext cx="152400" cy="152400"/>
            </a:xfrm>
            <a:prstGeom prst="ellipse">
              <a:avLst/>
            </a:prstGeom>
            <a:solidFill>
              <a:srgbClr val="800000"/>
            </a:solidFill>
            <a:ln w="38100" cap="flat" cmpd="sng" algn="ctr">
              <a:solidFill>
                <a:srgbClr val="A5002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latin typeface="Times New Roman" pitchFamily="18" charset="0"/>
                <a:ea typeface="굴림" pitchFamily="34" charset="-127"/>
              </a:endParaRPr>
            </a:p>
          </p:txBody>
        </p:sp>
        <p:sp>
          <p:nvSpPr>
            <p:cNvPr id="45" name="Oval 44"/>
            <p:cNvSpPr/>
            <p:nvPr/>
          </p:nvSpPr>
          <p:spPr bwMode="auto">
            <a:xfrm>
              <a:off x="4800600" y="2286000"/>
              <a:ext cx="152400" cy="152400"/>
            </a:xfrm>
            <a:prstGeom prst="ellipse">
              <a:avLst/>
            </a:prstGeom>
            <a:solidFill>
              <a:srgbClr val="800000"/>
            </a:solidFill>
            <a:ln w="38100" cap="flat" cmpd="sng" algn="ctr">
              <a:solidFill>
                <a:srgbClr val="A5002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latin typeface="Times New Roman" pitchFamily="18" charset="0"/>
                <a:ea typeface="굴림" pitchFamily="34" charset="-127"/>
              </a:endParaRPr>
            </a:p>
          </p:txBody>
        </p:sp>
        <p:sp>
          <p:nvSpPr>
            <p:cNvPr id="46" name="Oval 45"/>
            <p:cNvSpPr/>
            <p:nvPr/>
          </p:nvSpPr>
          <p:spPr bwMode="auto">
            <a:xfrm>
              <a:off x="5360831" y="5410200"/>
              <a:ext cx="152400" cy="152400"/>
            </a:xfrm>
            <a:prstGeom prst="ellipse">
              <a:avLst/>
            </a:prstGeom>
            <a:solidFill>
              <a:srgbClr val="800000"/>
            </a:solidFill>
            <a:ln w="38100" cap="flat" cmpd="sng" algn="ctr">
              <a:solidFill>
                <a:srgbClr val="A5002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latin typeface="Times New Roman" pitchFamily="18" charset="0"/>
                <a:ea typeface="굴림" pitchFamily="34" charset="-127"/>
              </a:endParaRPr>
            </a:p>
          </p:txBody>
        </p:sp>
        <p:sp>
          <p:nvSpPr>
            <p:cNvPr id="47" name="Oval 46"/>
            <p:cNvSpPr/>
            <p:nvPr/>
          </p:nvSpPr>
          <p:spPr bwMode="auto">
            <a:xfrm>
              <a:off x="2667000" y="4648200"/>
              <a:ext cx="152400" cy="152400"/>
            </a:xfrm>
            <a:prstGeom prst="ellipse">
              <a:avLst/>
            </a:prstGeom>
            <a:solidFill>
              <a:srgbClr val="800000"/>
            </a:solidFill>
            <a:ln w="38100" cap="flat" cmpd="sng" algn="ctr">
              <a:solidFill>
                <a:srgbClr val="A5002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latin typeface="Times New Roman" pitchFamily="18" charset="0"/>
                <a:ea typeface="굴림" pitchFamily="34" charset="-127"/>
              </a:endParaRPr>
            </a:p>
          </p:txBody>
        </p:sp>
        <p:sp>
          <p:nvSpPr>
            <p:cNvPr id="48" name="Oval 47"/>
            <p:cNvSpPr/>
            <p:nvPr/>
          </p:nvSpPr>
          <p:spPr bwMode="auto">
            <a:xfrm>
              <a:off x="5486400" y="3352800"/>
              <a:ext cx="152400" cy="152400"/>
            </a:xfrm>
            <a:prstGeom prst="ellipse">
              <a:avLst/>
            </a:prstGeom>
            <a:solidFill>
              <a:srgbClr val="800000"/>
            </a:solidFill>
            <a:ln w="38100" cap="flat" cmpd="sng" algn="ctr">
              <a:solidFill>
                <a:srgbClr val="A5002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latin typeface="Times New Roman" pitchFamily="18" charset="0"/>
                <a:ea typeface="굴림" pitchFamily="34" charset="-127"/>
              </a:endParaRPr>
            </a:p>
          </p:txBody>
        </p:sp>
        <p:sp>
          <p:nvSpPr>
            <p:cNvPr id="49" name="Oval 48"/>
            <p:cNvSpPr/>
            <p:nvPr/>
          </p:nvSpPr>
          <p:spPr bwMode="auto">
            <a:xfrm>
              <a:off x="5867400" y="2070279"/>
              <a:ext cx="152400" cy="152400"/>
            </a:xfrm>
            <a:prstGeom prst="ellipse">
              <a:avLst/>
            </a:prstGeom>
            <a:solidFill>
              <a:srgbClr val="800000"/>
            </a:solidFill>
            <a:ln w="38100" cap="flat" cmpd="sng" algn="ctr">
              <a:solidFill>
                <a:srgbClr val="A5002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latin typeface="Times New Roman" pitchFamily="18" charset="0"/>
                <a:ea typeface="굴림" pitchFamily="34" charset="-127"/>
              </a:endParaRPr>
            </a:p>
          </p:txBody>
        </p:sp>
        <p:sp>
          <p:nvSpPr>
            <p:cNvPr id="50" name="Oval 49"/>
            <p:cNvSpPr/>
            <p:nvPr/>
          </p:nvSpPr>
          <p:spPr bwMode="auto">
            <a:xfrm>
              <a:off x="3657600" y="2895600"/>
              <a:ext cx="152400" cy="152400"/>
            </a:xfrm>
            <a:prstGeom prst="ellipse">
              <a:avLst/>
            </a:prstGeom>
            <a:solidFill>
              <a:srgbClr val="800000"/>
            </a:solidFill>
            <a:ln w="38100" cap="flat" cmpd="sng" algn="ctr">
              <a:solidFill>
                <a:srgbClr val="A5002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latin typeface="Times New Roman" pitchFamily="18" charset="0"/>
                <a:ea typeface="굴림" pitchFamily="34" charset="-127"/>
              </a:endParaRPr>
            </a:p>
          </p:txBody>
        </p:sp>
        <p:sp>
          <p:nvSpPr>
            <p:cNvPr id="51" name="Oval 50"/>
            <p:cNvSpPr/>
            <p:nvPr/>
          </p:nvSpPr>
          <p:spPr bwMode="auto">
            <a:xfrm>
              <a:off x="4833870" y="3200400"/>
              <a:ext cx="152400" cy="152400"/>
            </a:xfrm>
            <a:prstGeom prst="ellipse">
              <a:avLst/>
            </a:prstGeom>
            <a:solidFill>
              <a:srgbClr val="800000"/>
            </a:solidFill>
            <a:ln w="38100" cap="flat" cmpd="sng" algn="ctr">
              <a:solidFill>
                <a:srgbClr val="A5002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latin typeface="Times New Roman" pitchFamily="18" charset="0"/>
                <a:ea typeface="굴림" pitchFamily="34" charset="-127"/>
              </a:endParaRPr>
            </a:p>
          </p:txBody>
        </p:sp>
        <p:sp>
          <p:nvSpPr>
            <p:cNvPr id="52" name="Oval 51"/>
            <p:cNvSpPr/>
            <p:nvPr/>
          </p:nvSpPr>
          <p:spPr bwMode="auto">
            <a:xfrm>
              <a:off x="3276600" y="2590800"/>
              <a:ext cx="152400" cy="152400"/>
            </a:xfrm>
            <a:prstGeom prst="ellipse">
              <a:avLst/>
            </a:prstGeom>
            <a:solidFill>
              <a:srgbClr val="800000"/>
            </a:solidFill>
            <a:ln w="38100" cap="flat" cmpd="sng" algn="ctr">
              <a:solidFill>
                <a:srgbClr val="A5002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latin typeface="Times New Roman" pitchFamily="18" charset="0"/>
                <a:ea typeface="굴림" pitchFamily="34" charset="-127"/>
              </a:endParaRPr>
            </a:p>
          </p:txBody>
        </p:sp>
        <p:sp>
          <p:nvSpPr>
            <p:cNvPr id="53" name="Oval 52"/>
            <p:cNvSpPr/>
            <p:nvPr/>
          </p:nvSpPr>
          <p:spPr bwMode="auto">
            <a:xfrm>
              <a:off x="3218645" y="4038600"/>
              <a:ext cx="152400" cy="152400"/>
            </a:xfrm>
            <a:prstGeom prst="ellipse">
              <a:avLst/>
            </a:prstGeom>
            <a:solidFill>
              <a:srgbClr val="800000"/>
            </a:solidFill>
            <a:ln w="38100" cap="flat" cmpd="sng" algn="ctr">
              <a:solidFill>
                <a:srgbClr val="A5002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latin typeface="Times New Roman" pitchFamily="18" charset="0"/>
                <a:ea typeface="굴림" pitchFamily="34" charset="-127"/>
              </a:endParaRPr>
            </a:p>
          </p:txBody>
        </p:sp>
        <p:sp>
          <p:nvSpPr>
            <p:cNvPr id="54" name="Oval 53"/>
            <p:cNvSpPr/>
            <p:nvPr/>
          </p:nvSpPr>
          <p:spPr bwMode="auto">
            <a:xfrm>
              <a:off x="2205507" y="2895600"/>
              <a:ext cx="152400" cy="152400"/>
            </a:xfrm>
            <a:prstGeom prst="ellipse">
              <a:avLst/>
            </a:prstGeom>
            <a:solidFill>
              <a:srgbClr val="800000"/>
            </a:solidFill>
            <a:ln w="38100" cap="flat" cmpd="sng" algn="ctr">
              <a:solidFill>
                <a:srgbClr val="A5002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latin typeface="Times New Roman" pitchFamily="18" charset="0"/>
                <a:ea typeface="굴림" pitchFamily="34" charset="-127"/>
              </a:endParaRPr>
            </a:p>
          </p:txBody>
        </p:sp>
        <p:sp>
          <p:nvSpPr>
            <p:cNvPr id="55" name="Oval 54"/>
            <p:cNvSpPr/>
            <p:nvPr/>
          </p:nvSpPr>
          <p:spPr bwMode="auto">
            <a:xfrm>
              <a:off x="4343400" y="4343400"/>
              <a:ext cx="152400" cy="152400"/>
            </a:xfrm>
            <a:prstGeom prst="ellipse">
              <a:avLst/>
            </a:prstGeom>
            <a:solidFill>
              <a:srgbClr val="800000"/>
            </a:solidFill>
            <a:ln w="38100" cap="flat" cmpd="sng" algn="ctr">
              <a:solidFill>
                <a:srgbClr val="A5002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latin typeface="Times New Roman" pitchFamily="18" charset="0"/>
                <a:ea typeface="굴림" pitchFamily="34" charset="-127"/>
              </a:endParaRPr>
            </a:p>
          </p:txBody>
        </p:sp>
        <p:sp>
          <p:nvSpPr>
            <p:cNvPr id="56" name="Oval 55"/>
            <p:cNvSpPr/>
            <p:nvPr/>
          </p:nvSpPr>
          <p:spPr bwMode="auto">
            <a:xfrm>
              <a:off x="4267200" y="5486400"/>
              <a:ext cx="152400" cy="152400"/>
            </a:xfrm>
            <a:prstGeom prst="ellipse">
              <a:avLst/>
            </a:prstGeom>
            <a:solidFill>
              <a:srgbClr val="800000"/>
            </a:solidFill>
            <a:ln w="38100" cap="flat" cmpd="sng" algn="ctr">
              <a:solidFill>
                <a:srgbClr val="A5002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latin typeface="Times New Roman" pitchFamily="18" charset="0"/>
                <a:ea typeface="굴림" pitchFamily="34" charset="-127"/>
              </a:endParaRPr>
            </a:p>
          </p:txBody>
        </p:sp>
        <p:sp>
          <p:nvSpPr>
            <p:cNvPr id="57" name="Oval 56"/>
            <p:cNvSpPr/>
            <p:nvPr/>
          </p:nvSpPr>
          <p:spPr bwMode="auto">
            <a:xfrm>
              <a:off x="1981200" y="4232856"/>
              <a:ext cx="152400" cy="152400"/>
            </a:xfrm>
            <a:prstGeom prst="ellipse">
              <a:avLst/>
            </a:prstGeom>
            <a:solidFill>
              <a:srgbClr val="800000"/>
            </a:solidFill>
            <a:ln w="38100" cap="flat" cmpd="sng" algn="ctr">
              <a:solidFill>
                <a:srgbClr val="A5002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latin typeface="Times New Roman" pitchFamily="18" charset="0"/>
                <a:ea typeface="굴림" pitchFamily="34" charset="-127"/>
              </a:endParaRPr>
            </a:p>
          </p:txBody>
        </p:sp>
        <p:sp>
          <p:nvSpPr>
            <p:cNvPr id="58" name="Oval 57"/>
            <p:cNvSpPr/>
            <p:nvPr/>
          </p:nvSpPr>
          <p:spPr bwMode="auto">
            <a:xfrm>
              <a:off x="2357907" y="5410200"/>
              <a:ext cx="152400" cy="152400"/>
            </a:xfrm>
            <a:prstGeom prst="ellipse">
              <a:avLst/>
            </a:prstGeom>
            <a:solidFill>
              <a:srgbClr val="800000"/>
            </a:solidFill>
            <a:ln w="38100" cap="flat" cmpd="sng" algn="ctr">
              <a:solidFill>
                <a:srgbClr val="A5002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latin typeface="Times New Roman" pitchFamily="18" charset="0"/>
                <a:ea typeface="굴림" pitchFamily="34" charset="-127"/>
              </a:endParaRPr>
            </a:p>
          </p:txBody>
        </p:sp>
        <p:sp>
          <p:nvSpPr>
            <p:cNvPr id="59" name="Oval 58"/>
            <p:cNvSpPr/>
            <p:nvPr/>
          </p:nvSpPr>
          <p:spPr bwMode="auto">
            <a:xfrm>
              <a:off x="5715000" y="4578439"/>
              <a:ext cx="152400" cy="152400"/>
            </a:xfrm>
            <a:prstGeom prst="ellipse">
              <a:avLst/>
            </a:prstGeom>
            <a:solidFill>
              <a:srgbClr val="800000"/>
            </a:solidFill>
            <a:ln w="38100" cap="flat" cmpd="sng" algn="ctr">
              <a:solidFill>
                <a:srgbClr val="A5002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latin typeface="Times New Roman" pitchFamily="18" charset="0"/>
                <a:ea typeface="굴림" pitchFamily="34" charset="-127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Range Query</a:t>
            </a:r>
            <a:endParaRPr lang="en-US" dirty="0"/>
          </a:p>
        </p:txBody>
      </p:sp>
      <p:sp>
        <p:nvSpPr>
          <p:cNvPr id="11" name="Oval 10"/>
          <p:cNvSpPr/>
          <p:nvPr/>
        </p:nvSpPr>
        <p:spPr bwMode="auto">
          <a:xfrm>
            <a:off x="7109138" y="5105400"/>
            <a:ext cx="152400" cy="152400"/>
          </a:xfrm>
          <a:prstGeom prst="ellipse">
            <a:avLst/>
          </a:prstGeom>
          <a:solidFill>
            <a:srgbClr val="800000"/>
          </a:solidFill>
          <a:ln w="38100" cap="flat" cmpd="sng" algn="ctr">
            <a:solidFill>
              <a:srgbClr val="A5002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latin typeface="Times New Roman" pitchFamily="18" charset="0"/>
              <a:ea typeface="굴림" pitchFamily="34" charset="-127"/>
            </a:endParaRPr>
          </a:p>
        </p:txBody>
      </p:sp>
      <p:sp>
        <p:nvSpPr>
          <p:cNvPr id="31" name="Rectangle 30"/>
          <p:cNvSpPr/>
          <p:nvPr/>
        </p:nvSpPr>
        <p:spPr bwMode="auto">
          <a:xfrm>
            <a:off x="5029200" y="4161430"/>
            <a:ext cx="2362200" cy="1752600"/>
          </a:xfrm>
          <a:prstGeom prst="rect">
            <a:avLst/>
          </a:prstGeom>
          <a:noFill/>
          <a:ln w="57150" cap="flat" cmpd="sng" algn="ctr">
            <a:solidFill>
              <a:srgbClr val="A50021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latin typeface="Times New Roman" pitchFamily="18" charset="0"/>
              <a:ea typeface="굴림" pitchFamily="34" charset="-127"/>
            </a:endParaRPr>
          </a:p>
        </p:txBody>
      </p:sp>
      <p:sp>
        <p:nvSpPr>
          <p:cNvPr id="32" name="Multiply 31"/>
          <p:cNvSpPr/>
          <p:nvPr/>
        </p:nvSpPr>
        <p:spPr bwMode="auto">
          <a:xfrm>
            <a:off x="6705600" y="1908300"/>
            <a:ext cx="1371600" cy="1558344"/>
          </a:xfrm>
          <a:prstGeom prst="mathMultiply">
            <a:avLst/>
          </a:prstGeom>
          <a:solidFill>
            <a:srgbClr val="7F7F7F"/>
          </a:solidFill>
          <a:ln w="38100" cap="flat" cmpd="sng" algn="ctr">
            <a:solidFill>
              <a:srgbClr val="A5002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latin typeface="Times New Roman" pitchFamily="18" charset="0"/>
              <a:ea typeface="굴림" pitchFamily="34" charset="-127"/>
            </a:endParaRPr>
          </a:p>
        </p:txBody>
      </p:sp>
      <p:sp>
        <p:nvSpPr>
          <p:cNvPr id="33" name="Multiply 32"/>
          <p:cNvSpPr/>
          <p:nvPr/>
        </p:nvSpPr>
        <p:spPr bwMode="auto">
          <a:xfrm>
            <a:off x="4056845" y="1950156"/>
            <a:ext cx="1371600" cy="1558344"/>
          </a:xfrm>
          <a:prstGeom prst="mathMultiply">
            <a:avLst/>
          </a:prstGeom>
          <a:solidFill>
            <a:srgbClr val="7F7F7F"/>
          </a:solidFill>
          <a:ln w="38100" cap="flat" cmpd="sng" algn="ctr">
            <a:solidFill>
              <a:srgbClr val="A5002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latin typeface="Times New Roman" pitchFamily="18" charset="0"/>
              <a:ea typeface="굴림" pitchFamily="34" charset="-127"/>
            </a:endParaRPr>
          </a:p>
        </p:txBody>
      </p:sp>
      <p:sp>
        <p:nvSpPr>
          <p:cNvPr id="34" name="Rectangle 33"/>
          <p:cNvSpPr/>
          <p:nvPr/>
        </p:nvSpPr>
        <p:spPr bwMode="auto">
          <a:xfrm>
            <a:off x="5029200" y="4161430"/>
            <a:ext cx="2362200" cy="1752600"/>
          </a:xfrm>
          <a:prstGeom prst="rect">
            <a:avLst/>
          </a:prstGeom>
          <a:solidFill>
            <a:srgbClr val="800000">
              <a:alpha val="50000"/>
            </a:srgbClr>
          </a:solidFill>
          <a:ln w="57150" cap="flat" cmpd="sng" algn="ctr">
            <a:noFill/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latin typeface="Times New Roman" pitchFamily="18" charset="0"/>
              <a:ea typeface="굴림" pitchFamily="34" charset="-127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0" y="1600200"/>
            <a:ext cx="2971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Arial" pitchFamily="34" charset="0"/>
                <a:cs typeface="Arial" pitchFamily="34" charset="0"/>
              </a:rPr>
              <a:t>SpatialFileSplitter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prunes blocks outside the query range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52400" y="3496483"/>
            <a:ext cx="3429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Arial" pitchFamily="34" charset="0"/>
                <a:cs typeface="Arial" pitchFamily="34" charset="0"/>
              </a:rPr>
              <a:t>SpatialRecordReader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passes local indexes to the map function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152400" y="5186531"/>
            <a:ext cx="3429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itchFamily="34" charset="0"/>
                <a:cs typeface="Arial" pitchFamily="34" charset="0"/>
              </a:rPr>
              <a:t>Map function selects records in range</a:t>
            </a:r>
          </a:p>
        </p:txBody>
      </p:sp>
      <p:sp>
        <p:nvSpPr>
          <p:cNvPr id="63" name="Rectangle 62"/>
          <p:cNvSpPr/>
          <p:nvPr/>
        </p:nvSpPr>
        <p:spPr bwMode="auto">
          <a:xfrm>
            <a:off x="3581400" y="3848100"/>
            <a:ext cx="5181600" cy="2324100"/>
          </a:xfrm>
          <a:prstGeom prst="rect">
            <a:avLst/>
          </a:prstGeom>
          <a:solidFill>
            <a:srgbClr val="800000">
              <a:alpha val="50000"/>
            </a:srgbClr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latin typeface="Times New Roman" pitchFamily="18" charset="0"/>
              <a:ea typeface="굴림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638278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250" autoRev="1" fill="remove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animClr clrSpc="rgb" dir="cw">
                                      <p:cBhvr>
                                        <p:cTn id="19" dur="250" autoRev="1" fill="remove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20" dur="250" autoRev="1" fill="remove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250" autoRev="1" fill="remove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 animBg="1"/>
      <p:bldP spid="34" grpId="0" animBg="1"/>
      <p:bldP spid="5" grpId="0"/>
      <p:bldP spid="61" grpId="0"/>
      <p:bldP spid="62" grpId="0"/>
      <p:bldP spid="63" grpId="0" animBg="1"/>
      <p:bldP spid="63" grpId="1" animBg="1"/>
      <p:bldP spid="63" grpId="2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Freeform 49"/>
          <p:cNvSpPr/>
          <p:nvPr/>
        </p:nvSpPr>
        <p:spPr bwMode="auto">
          <a:xfrm>
            <a:off x="5143500" y="2905125"/>
            <a:ext cx="2924175" cy="2352675"/>
          </a:xfrm>
          <a:custGeom>
            <a:avLst/>
            <a:gdLst>
              <a:gd name="connsiteX0" fmla="*/ 3898900 w 3898900"/>
              <a:gd name="connsiteY0" fmla="*/ 3136900 h 3136900"/>
              <a:gd name="connsiteX1" fmla="*/ 3898900 w 3898900"/>
              <a:gd name="connsiteY1" fmla="*/ 1498600 h 3136900"/>
              <a:gd name="connsiteX2" fmla="*/ 3060700 w 3898900"/>
              <a:gd name="connsiteY2" fmla="*/ 1498600 h 3136900"/>
              <a:gd name="connsiteX3" fmla="*/ 3060700 w 3898900"/>
              <a:gd name="connsiteY3" fmla="*/ 635000 h 3136900"/>
              <a:gd name="connsiteX4" fmla="*/ 2108200 w 3898900"/>
              <a:gd name="connsiteY4" fmla="*/ 635000 h 3136900"/>
              <a:gd name="connsiteX5" fmla="*/ 2108200 w 3898900"/>
              <a:gd name="connsiteY5" fmla="*/ 165100 h 3136900"/>
              <a:gd name="connsiteX6" fmla="*/ 1079500 w 3898900"/>
              <a:gd name="connsiteY6" fmla="*/ 165100 h 3136900"/>
              <a:gd name="connsiteX7" fmla="*/ 1079500 w 3898900"/>
              <a:gd name="connsiteY7" fmla="*/ 0 h 3136900"/>
              <a:gd name="connsiteX8" fmla="*/ 0 w 3898900"/>
              <a:gd name="connsiteY8" fmla="*/ 0 h 3136900"/>
              <a:gd name="connsiteX0" fmla="*/ 3898900 w 3898900"/>
              <a:gd name="connsiteY0" fmla="*/ 3136900 h 3136900"/>
              <a:gd name="connsiteX1" fmla="*/ 3896519 w 3898900"/>
              <a:gd name="connsiteY1" fmla="*/ 1429544 h 3136900"/>
              <a:gd name="connsiteX2" fmla="*/ 3060700 w 3898900"/>
              <a:gd name="connsiteY2" fmla="*/ 1498600 h 3136900"/>
              <a:gd name="connsiteX3" fmla="*/ 3060700 w 3898900"/>
              <a:gd name="connsiteY3" fmla="*/ 635000 h 3136900"/>
              <a:gd name="connsiteX4" fmla="*/ 2108200 w 3898900"/>
              <a:gd name="connsiteY4" fmla="*/ 635000 h 3136900"/>
              <a:gd name="connsiteX5" fmla="*/ 2108200 w 3898900"/>
              <a:gd name="connsiteY5" fmla="*/ 165100 h 3136900"/>
              <a:gd name="connsiteX6" fmla="*/ 1079500 w 3898900"/>
              <a:gd name="connsiteY6" fmla="*/ 165100 h 3136900"/>
              <a:gd name="connsiteX7" fmla="*/ 1079500 w 3898900"/>
              <a:gd name="connsiteY7" fmla="*/ 0 h 3136900"/>
              <a:gd name="connsiteX8" fmla="*/ 0 w 3898900"/>
              <a:gd name="connsiteY8" fmla="*/ 0 h 3136900"/>
              <a:gd name="connsiteX0" fmla="*/ 3898900 w 3898900"/>
              <a:gd name="connsiteY0" fmla="*/ 3136900 h 3136900"/>
              <a:gd name="connsiteX1" fmla="*/ 3896519 w 3898900"/>
              <a:gd name="connsiteY1" fmla="*/ 1429544 h 3136900"/>
              <a:gd name="connsiteX2" fmla="*/ 3063081 w 3898900"/>
              <a:gd name="connsiteY2" fmla="*/ 1429543 h 3136900"/>
              <a:gd name="connsiteX3" fmla="*/ 3060700 w 3898900"/>
              <a:gd name="connsiteY3" fmla="*/ 635000 h 3136900"/>
              <a:gd name="connsiteX4" fmla="*/ 2108200 w 3898900"/>
              <a:gd name="connsiteY4" fmla="*/ 635000 h 3136900"/>
              <a:gd name="connsiteX5" fmla="*/ 2108200 w 3898900"/>
              <a:gd name="connsiteY5" fmla="*/ 165100 h 3136900"/>
              <a:gd name="connsiteX6" fmla="*/ 1079500 w 3898900"/>
              <a:gd name="connsiteY6" fmla="*/ 165100 h 3136900"/>
              <a:gd name="connsiteX7" fmla="*/ 1079500 w 3898900"/>
              <a:gd name="connsiteY7" fmla="*/ 0 h 3136900"/>
              <a:gd name="connsiteX8" fmla="*/ 0 w 3898900"/>
              <a:gd name="connsiteY8" fmla="*/ 0 h 3136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898900" h="3136900">
                <a:moveTo>
                  <a:pt x="3898900" y="3136900"/>
                </a:moveTo>
                <a:cubicBezTo>
                  <a:pt x="3898106" y="2567781"/>
                  <a:pt x="3897313" y="1998663"/>
                  <a:pt x="3896519" y="1429544"/>
                </a:cubicBezTo>
                <a:lnTo>
                  <a:pt x="3063081" y="1429543"/>
                </a:lnTo>
                <a:cubicBezTo>
                  <a:pt x="3062287" y="1164695"/>
                  <a:pt x="3061494" y="899848"/>
                  <a:pt x="3060700" y="635000"/>
                </a:cubicBezTo>
                <a:lnTo>
                  <a:pt x="2108200" y="635000"/>
                </a:lnTo>
                <a:lnTo>
                  <a:pt x="2108200" y="165100"/>
                </a:lnTo>
                <a:lnTo>
                  <a:pt x="1079500" y="165100"/>
                </a:lnTo>
                <a:lnTo>
                  <a:pt x="1079500" y="0"/>
                </a:lnTo>
                <a:lnTo>
                  <a:pt x="0" y="0"/>
                </a:lnTo>
              </a:path>
            </a:pathLst>
          </a:custGeom>
          <a:noFill/>
          <a:ln w="38100" cap="flat" cmpd="sng" algn="ctr">
            <a:solidFill>
              <a:srgbClr val="A5002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latin typeface="Times New Roman" pitchFamily="18" charset="0"/>
              <a:ea typeface="굴림" pitchFamily="34" charset="-127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Skyline (Maximal Vectors)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999044" y="1891226"/>
            <a:ext cx="70300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Select all non-dominated points in a set of points</a:t>
            </a:r>
          </a:p>
        </p:txBody>
      </p:sp>
      <p:grpSp>
        <p:nvGrpSpPr>
          <p:cNvPr id="91" name="Group 90"/>
          <p:cNvGrpSpPr/>
          <p:nvPr/>
        </p:nvGrpSpPr>
        <p:grpSpPr>
          <a:xfrm>
            <a:off x="5158875" y="2843999"/>
            <a:ext cx="2952566" cy="2441418"/>
            <a:chOff x="6878499" y="2648998"/>
            <a:chExt cx="3936755" cy="3255224"/>
          </a:xfrm>
        </p:grpSpPr>
        <p:sp>
          <p:nvSpPr>
            <p:cNvPr id="30" name="Oval 29"/>
            <p:cNvSpPr/>
            <p:nvPr/>
          </p:nvSpPr>
          <p:spPr bwMode="auto">
            <a:xfrm>
              <a:off x="7850956" y="2648998"/>
              <a:ext cx="145143" cy="159657"/>
            </a:xfrm>
            <a:prstGeom prst="ellipse">
              <a:avLst/>
            </a:prstGeom>
            <a:solidFill>
              <a:srgbClr val="7A0019"/>
            </a:solidFill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68580" tIns="34290" rIns="68580" bIns="3429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latin typeface="Times New Roman" pitchFamily="18" charset="0"/>
                <a:ea typeface="굴림" pitchFamily="34" charset="-127"/>
              </a:endParaRPr>
            </a:p>
          </p:txBody>
        </p:sp>
        <p:sp>
          <p:nvSpPr>
            <p:cNvPr id="31" name="Oval 30"/>
            <p:cNvSpPr/>
            <p:nvPr/>
          </p:nvSpPr>
          <p:spPr bwMode="auto">
            <a:xfrm>
              <a:off x="8870779" y="2824871"/>
              <a:ext cx="145143" cy="159657"/>
            </a:xfrm>
            <a:prstGeom prst="ellipse">
              <a:avLst/>
            </a:prstGeom>
            <a:solidFill>
              <a:srgbClr val="7A0019"/>
            </a:solidFill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68580" tIns="34290" rIns="68580" bIns="3429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latin typeface="Times New Roman" pitchFamily="18" charset="0"/>
                <a:ea typeface="굴림" pitchFamily="34" charset="-127"/>
              </a:endParaRPr>
            </a:p>
          </p:txBody>
        </p:sp>
        <p:sp>
          <p:nvSpPr>
            <p:cNvPr id="32" name="Oval 31"/>
            <p:cNvSpPr/>
            <p:nvPr/>
          </p:nvSpPr>
          <p:spPr bwMode="auto">
            <a:xfrm>
              <a:off x="9824899" y="3280597"/>
              <a:ext cx="145143" cy="159657"/>
            </a:xfrm>
            <a:prstGeom prst="ellipse">
              <a:avLst/>
            </a:prstGeom>
            <a:solidFill>
              <a:srgbClr val="7A0019"/>
            </a:solidFill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68580" tIns="34290" rIns="68580" bIns="3429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latin typeface="Times New Roman" pitchFamily="18" charset="0"/>
                <a:ea typeface="굴림" pitchFamily="34" charset="-127"/>
              </a:endParaRPr>
            </a:p>
          </p:txBody>
        </p:sp>
        <p:sp>
          <p:nvSpPr>
            <p:cNvPr id="33" name="Oval 32"/>
            <p:cNvSpPr/>
            <p:nvPr/>
          </p:nvSpPr>
          <p:spPr bwMode="auto">
            <a:xfrm>
              <a:off x="6878499" y="4001208"/>
              <a:ext cx="145143" cy="159657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68580" tIns="34290" rIns="68580" bIns="3429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latin typeface="Times New Roman" pitchFamily="18" charset="0"/>
                <a:ea typeface="굴림" pitchFamily="34" charset="-127"/>
              </a:endParaRPr>
            </a:p>
          </p:txBody>
        </p:sp>
        <p:sp>
          <p:nvSpPr>
            <p:cNvPr id="34" name="Oval 33"/>
            <p:cNvSpPr/>
            <p:nvPr/>
          </p:nvSpPr>
          <p:spPr bwMode="auto">
            <a:xfrm>
              <a:off x="7463101" y="4081036"/>
              <a:ext cx="145143" cy="159657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68580" tIns="34290" rIns="68580" bIns="3429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latin typeface="Times New Roman" pitchFamily="18" charset="0"/>
                <a:ea typeface="굴림" pitchFamily="34" charset="-127"/>
              </a:endParaRPr>
            </a:p>
          </p:txBody>
        </p:sp>
        <p:sp>
          <p:nvSpPr>
            <p:cNvPr id="35" name="Oval 34"/>
            <p:cNvSpPr/>
            <p:nvPr/>
          </p:nvSpPr>
          <p:spPr bwMode="auto">
            <a:xfrm>
              <a:off x="8415199" y="4249764"/>
              <a:ext cx="145143" cy="159657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68580" tIns="34290" rIns="68580" bIns="3429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latin typeface="Times New Roman" pitchFamily="18" charset="0"/>
                <a:ea typeface="굴림" pitchFamily="34" charset="-127"/>
              </a:endParaRPr>
            </a:p>
          </p:txBody>
        </p:sp>
        <p:sp>
          <p:nvSpPr>
            <p:cNvPr id="36" name="Oval 35"/>
            <p:cNvSpPr/>
            <p:nvPr/>
          </p:nvSpPr>
          <p:spPr bwMode="auto">
            <a:xfrm>
              <a:off x="9939571" y="4482221"/>
              <a:ext cx="145143" cy="159657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68580" tIns="34290" rIns="68580" bIns="3429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latin typeface="Times New Roman" pitchFamily="18" charset="0"/>
                <a:ea typeface="굴림" pitchFamily="34" charset="-127"/>
              </a:endParaRPr>
            </a:p>
          </p:txBody>
        </p:sp>
        <p:sp>
          <p:nvSpPr>
            <p:cNvPr id="37" name="Oval 36"/>
            <p:cNvSpPr/>
            <p:nvPr/>
          </p:nvSpPr>
          <p:spPr bwMode="auto">
            <a:xfrm>
              <a:off x="9520099" y="3730540"/>
              <a:ext cx="145143" cy="159657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68580" tIns="34290" rIns="68580" bIns="3429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latin typeface="Times New Roman" pitchFamily="18" charset="0"/>
                <a:ea typeface="굴림" pitchFamily="34" charset="-127"/>
              </a:endParaRPr>
            </a:p>
          </p:txBody>
        </p:sp>
        <p:sp>
          <p:nvSpPr>
            <p:cNvPr id="38" name="Oval 37"/>
            <p:cNvSpPr/>
            <p:nvPr/>
          </p:nvSpPr>
          <p:spPr bwMode="auto">
            <a:xfrm>
              <a:off x="8907469" y="4090107"/>
              <a:ext cx="145143" cy="159657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68580" tIns="34290" rIns="68580" bIns="3429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latin typeface="Times New Roman" pitchFamily="18" charset="0"/>
                <a:ea typeface="굴림" pitchFamily="34" charset="-127"/>
              </a:endParaRPr>
            </a:p>
          </p:txBody>
        </p:sp>
        <p:sp>
          <p:nvSpPr>
            <p:cNvPr id="39" name="Oval 38"/>
            <p:cNvSpPr/>
            <p:nvPr/>
          </p:nvSpPr>
          <p:spPr bwMode="auto">
            <a:xfrm>
              <a:off x="7817889" y="3322098"/>
              <a:ext cx="145143" cy="159657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68580" tIns="34290" rIns="68580" bIns="3429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latin typeface="Times New Roman" pitchFamily="18" charset="0"/>
                <a:ea typeface="굴림" pitchFamily="34" charset="-127"/>
              </a:endParaRPr>
            </a:p>
          </p:txBody>
        </p:sp>
        <p:sp>
          <p:nvSpPr>
            <p:cNvPr id="40" name="Oval 39"/>
            <p:cNvSpPr/>
            <p:nvPr/>
          </p:nvSpPr>
          <p:spPr bwMode="auto">
            <a:xfrm>
              <a:off x="8083185" y="3440254"/>
              <a:ext cx="145143" cy="159657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68580" tIns="34290" rIns="68580" bIns="3429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latin typeface="Times New Roman" pitchFamily="18" charset="0"/>
                <a:ea typeface="굴림" pitchFamily="34" charset="-127"/>
              </a:endParaRPr>
            </a:p>
          </p:txBody>
        </p:sp>
        <p:sp>
          <p:nvSpPr>
            <p:cNvPr id="41" name="Oval 40"/>
            <p:cNvSpPr/>
            <p:nvPr/>
          </p:nvSpPr>
          <p:spPr bwMode="auto">
            <a:xfrm>
              <a:off x="8832917" y="3483570"/>
              <a:ext cx="145143" cy="159657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68580" tIns="34290" rIns="68580" bIns="3429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latin typeface="Times New Roman" pitchFamily="18" charset="0"/>
                <a:ea typeface="굴림" pitchFamily="34" charset="-127"/>
              </a:endParaRPr>
            </a:p>
          </p:txBody>
        </p:sp>
        <p:sp>
          <p:nvSpPr>
            <p:cNvPr id="42" name="Oval 41"/>
            <p:cNvSpPr/>
            <p:nvPr/>
          </p:nvSpPr>
          <p:spPr bwMode="auto">
            <a:xfrm>
              <a:off x="7535672" y="4782359"/>
              <a:ext cx="145143" cy="159657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68580" tIns="34290" rIns="68580" bIns="3429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latin typeface="Times New Roman" pitchFamily="18" charset="0"/>
                <a:ea typeface="굴림" pitchFamily="34" charset="-127"/>
              </a:endParaRPr>
            </a:p>
          </p:txBody>
        </p:sp>
        <p:sp>
          <p:nvSpPr>
            <p:cNvPr id="43" name="Oval 42"/>
            <p:cNvSpPr/>
            <p:nvPr/>
          </p:nvSpPr>
          <p:spPr bwMode="auto">
            <a:xfrm>
              <a:off x="10670111" y="4090107"/>
              <a:ext cx="145143" cy="159657"/>
            </a:xfrm>
            <a:prstGeom prst="ellipse">
              <a:avLst/>
            </a:prstGeom>
            <a:solidFill>
              <a:srgbClr val="7A0019"/>
            </a:solidFill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68580" tIns="34290" rIns="68580" bIns="3429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latin typeface="Times New Roman" pitchFamily="18" charset="0"/>
                <a:ea typeface="굴림" pitchFamily="34" charset="-127"/>
              </a:endParaRPr>
            </a:p>
          </p:txBody>
        </p:sp>
        <p:sp>
          <p:nvSpPr>
            <p:cNvPr id="44" name="Oval 43"/>
            <p:cNvSpPr/>
            <p:nvPr/>
          </p:nvSpPr>
          <p:spPr bwMode="auto">
            <a:xfrm>
              <a:off x="10228269" y="5106107"/>
              <a:ext cx="145143" cy="159657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68580" tIns="34290" rIns="68580" bIns="3429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latin typeface="Times New Roman" pitchFamily="18" charset="0"/>
                <a:ea typeface="굴림" pitchFamily="34" charset="-127"/>
              </a:endParaRPr>
            </a:p>
          </p:txBody>
        </p:sp>
        <p:sp>
          <p:nvSpPr>
            <p:cNvPr id="45" name="Oval 44"/>
            <p:cNvSpPr/>
            <p:nvPr/>
          </p:nvSpPr>
          <p:spPr bwMode="auto">
            <a:xfrm>
              <a:off x="9374956" y="5576007"/>
              <a:ext cx="145143" cy="159657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68580" tIns="34290" rIns="68580" bIns="3429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latin typeface="Times New Roman" pitchFamily="18" charset="0"/>
                <a:ea typeface="굴림" pitchFamily="34" charset="-127"/>
              </a:endParaRPr>
            </a:p>
          </p:txBody>
        </p:sp>
        <p:sp>
          <p:nvSpPr>
            <p:cNvPr id="46" name="Oval 45"/>
            <p:cNvSpPr/>
            <p:nvPr/>
          </p:nvSpPr>
          <p:spPr bwMode="auto">
            <a:xfrm>
              <a:off x="9103351" y="4942016"/>
              <a:ext cx="145143" cy="159657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68580" tIns="34290" rIns="68580" bIns="3429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latin typeface="Times New Roman" pitchFamily="18" charset="0"/>
                <a:ea typeface="굴림" pitchFamily="34" charset="-127"/>
              </a:endParaRPr>
            </a:p>
          </p:txBody>
        </p:sp>
        <p:sp>
          <p:nvSpPr>
            <p:cNvPr id="47" name="Oval 46"/>
            <p:cNvSpPr/>
            <p:nvPr/>
          </p:nvSpPr>
          <p:spPr bwMode="auto">
            <a:xfrm>
              <a:off x="8284870" y="4942016"/>
              <a:ext cx="145143" cy="159657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68580" tIns="34290" rIns="68580" bIns="3429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latin typeface="Times New Roman" pitchFamily="18" charset="0"/>
                <a:ea typeface="굴림" pitchFamily="34" charset="-127"/>
              </a:endParaRPr>
            </a:p>
          </p:txBody>
        </p:sp>
        <p:sp>
          <p:nvSpPr>
            <p:cNvPr id="48" name="Oval 47"/>
            <p:cNvSpPr/>
            <p:nvPr/>
          </p:nvSpPr>
          <p:spPr bwMode="auto">
            <a:xfrm>
              <a:off x="7710617" y="5744565"/>
              <a:ext cx="145143" cy="159657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68580" tIns="34290" rIns="68580" bIns="3429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latin typeface="Times New Roman" pitchFamily="18" charset="0"/>
                <a:ea typeface="굴림" pitchFamily="34" charset="-127"/>
              </a:endParaRPr>
            </a:p>
          </p:txBody>
        </p:sp>
      </p:grpSp>
      <p:grpSp>
        <p:nvGrpSpPr>
          <p:cNvPr id="71" name="Group 70"/>
          <p:cNvGrpSpPr/>
          <p:nvPr/>
        </p:nvGrpSpPr>
        <p:grpSpPr>
          <a:xfrm>
            <a:off x="999044" y="2843999"/>
            <a:ext cx="2952566" cy="2441418"/>
            <a:chOff x="1433658" y="2835501"/>
            <a:chExt cx="3936755" cy="3255224"/>
          </a:xfrm>
        </p:grpSpPr>
        <p:sp>
          <p:nvSpPr>
            <p:cNvPr id="72" name="Oval 71"/>
            <p:cNvSpPr/>
            <p:nvPr/>
          </p:nvSpPr>
          <p:spPr bwMode="auto">
            <a:xfrm>
              <a:off x="2406115" y="2835501"/>
              <a:ext cx="145143" cy="159657"/>
            </a:xfrm>
            <a:prstGeom prst="ellipse">
              <a:avLst/>
            </a:prstGeom>
            <a:solidFill>
              <a:srgbClr val="7A0019"/>
            </a:solidFill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68580" tIns="34290" rIns="68580" bIns="3429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latin typeface="Times New Roman" pitchFamily="18" charset="0"/>
                <a:ea typeface="굴림" pitchFamily="34" charset="-127"/>
              </a:endParaRPr>
            </a:p>
          </p:txBody>
        </p:sp>
        <p:sp>
          <p:nvSpPr>
            <p:cNvPr id="73" name="Oval 72"/>
            <p:cNvSpPr/>
            <p:nvPr/>
          </p:nvSpPr>
          <p:spPr bwMode="auto">
            <a:xfrm>
              <a:off x="3425938" y="3011374"/>
              <a:ext cx="145143" cy="159657"/>
            </a:xfrm>
            <a:prstGeom prst="ellipse">
              <a:avLst/>
            </a:prstGeom>
            <a:solidFill>
              <a:srgbClr val="7A0019"/>
            </a:solidFill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68580" tIns="34290" rIns="68580" bIns="3429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latin typeface="Times New Roman" pitchFamily="18" charset="0"/>
                <a:ea typeface="굴림" pitchFamily="34" charset="-127"/>
              </a:endParaRPr>
            </a:p>
          </p:txBody>
        </p:sp>
        <p:sp>
          <p:nvSpPr>
            <p:cNvPr id="74" name="Oval 73"/>
            <p:cNvSpPr/>
            <p:nvPr/>
          </p:nvSpPr>
          <p:spPr bwMode="auto">
            <a:xfrm>
              <a:off x="4380058" y="3467100"/>
              <a:ext cx="145143" cy="159657"/>
            </a:xfrm>
            <a:prstGeom prst="ellipse">
              <a:avLst/>
            </a:prstGeom>
            <a:solidFill>
              <a:srgbClr val="7A0019"/>
            </a:solidFill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68580" tIns="34290" rIns="68580" bIns="3429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latin typeface="Times New Roman" pitchFamily="18" charset="0"/>
                <a:ea typeface="굴림" pitchFamily="34" charset="-127"/>
              </a:endParaRPr>
            </a:p>
          </p:txBody>
        </p:sp>
        <p:sp>
          <p:nvSpPr>
            <p:cNvPr id="75" name="Oval 74"/>
            <p:cNvSpPr/>
            <p:nvPr/>
          </p:nvSpPr>
          <p:spPr bwMode="auto">
            <a:xfrm>
              <a:off x="1433658" y="4187711"/>
              <a:ext cx="145143" cy="159657"/>
            </a:xfrm>
            <a:prstGeom prst="ellipse">
              <a:avLst/>
            </a:prstGeom>
            <a:solidFill>
              <a:srgbClr val="7A0019"/>
            </a:solidFill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68580" tIns="34290" rIns="68580" bIns="3429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latin typeface="Times New Roman" pitchFamily="18" charset="0"/>
                <a:ea typeface="굴림" pitchFamily="34" charset="-127"/>
              </a:endParaRPr>
            </a:p>
          </p:txBody>
        </p:sp>
        <p:sp>
          <p:nvSpPr>
            <p:cNvPr id="76" name="Oval 75"/>
            <p:cNvSpPr/>
            <p:nvPr/>
          </p:nvSpPr>
          <p:spPr bwMode="auto">
            <a:xfrm>
              <a:off x="2018260" y="4267539"/>
              <a:ext cx="145143" cy="159657"/>
            </a:xfrm>
            <a:prstGeom prst="ellipse">
              <a:avLst/>
            </a:prstGeom>
            <a:solidFill>
              <a:srgbClr val="7A0019"/>
            </a:solidFill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68580" tIns="34290" rIns="68580" bIns="3429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latin typeface="Times New Roman" pitchFamily="18" charset="0"/>
                <a:ea typeface="굴림" pitchFamily="34" charset="-127"/>
              </a:endParaRPr>
            </a:p>
          </p:txBody>
        </p:sp>
        <p:sp>
          <p:nvSpPr>
            <p:cNvPr id="77" name="Oval 76"/>
            <p:cNvSpPr/>
            <p:nvPr/>
          </p:nvSpPr>
          <p:spPr bwMode="auto">
            <a:xfrm>
              <a:off x="2970358" y="4436267"/>
              <a:ext cx="145143" cy="159657"/>
            </a:xfrm>
            <a:prstGeom prst="ellipse">
              <a:avLst/>
            </a:prstGeom>
            <a:solidFill>
              <a:srgbClr val="7A0019"/>
            </a:solidFill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68580" tIns="34290" rIns="68580" bIns="3429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latin typeface="Times New Roman" pitchFamily="18" charset="0"/>
                <a:ea typeface="굴림" pitchFamily="34" charset="-127"/>
              </a:endParaRPr>
            </a:p>
          </p:txBody>
        </p:sp>
        <p:sp>
          <p:nvSpPr>
            <p:cNvPr id="78" name="Oval 77"/>
            <p:cNvSpPr/>
            <p:nvPr/>
          </p:nvSpPr>
          <p:spPr bwMode="auto">
            <a:xfrm>
              <a:off x="4494730" y="4668724"/>
              <a:ext cx="145143" cy="159657"/>
            </a:xfrm>
            <a:prstGeom prst="ellipse">
              <a:avLst/>
            </a:prstGeom>
            <a:solidFill>
              <a:srgbClr val="7A0019"/>
            </a:solidFill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68580" tIns="34290" rIns="68580" bIns="3429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latin typeface="Times New Roman" pitchFamily="18" charset="0"/>
                <a:ea typeface="굴림" pitchFamily="34" charset="-127"/>
              </a:endParaRPr>
            </a:p>
          </p:txBody>
        </p:sp>
        <p:sp>
          <p:nvSpPr>
            <p:cNvPr id="79" name="Oval 78"/>
            <p:cNvSpPr/>
            <p:nvPr/>
          </p:nvSpPr>
          <p:spPr bwMode="auto">
            <a:xfrm>
              <a:off x="4075258" y="3917043"/>
              <a:ext cx="145143" cy="159657"/>
            </a:xfrm>
            <a:prstGeom prst="ellipse">
              <a:avLst/>
            </a:prstGeom>
            <a:solidFill>
              <a:srgbClr val="7A0019"/>
            </a:solidFill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68580" tIns="34290" rIns="68580" bIns="3429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latin typeface="Times New Roman" pitchFamily="18" charset="0"/>
                <a:ea typeface="굴림" pitchFamily="34" charset="-127"/>
              </a:endParaRPr>
            </a:p>
          </p:txBody>
        </p:sp>
        <p:sp>
          <p:nvSpPr>
            <p:cNvPr id="80" name="Oval 79"/>
            <p:cNvSpPr/>
            <p:nvPr/>
          </p:nvSpPr>
          <p:spPr bwMode="auto">
            <a:xfrm>
              <a:off x="3462628" y="4276610"/>
              <a:ext cx="145143" cy="159657"/>
            </a:xfrm>
            <a:prstGeom prst="ellipse">
              <a:avLst/>
            </a:prstGeom>
            <a:solidFill>
              <a:srgbClr val="7A0019"/>
            </a:solidFill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68580" tIns="34290" rIns="68580" bIns="3429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latin typeface="Times New Roman" pitchFamily="18" charset="0"/>
                <a:ea typeface="굴림" pitchFamily="34" charset="-127"/>
              </a:endParaRPr>
            </a:p>
          </p:txBody>
        </p:sp>
        <p:sp>
          <p:nvSpPr>
            <p:cNvPr id="81" name="Oval 80"/>
            <p:cNvSpPr/>
            <p:nvPr/>
          </p:nvSpPr>
          <p:spPr bwMode="auto">
            <a:xfrm>
              <a:off x="2373048" y="3508601"/>
              <a:ext cx="145143" cy="159657"/>
            </a:xfrm>
            <a:prstGeom prst="ellipse">
              <a:avLst/>
            </a:prstGeom>
            <a:solidFill>
              <a:srgbClr val="7A0019"/>
            </a:solidFill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68580" tIns="34290" rIns="68580" bIns="3429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latin typeface="Times New Roman" pitchFamily="18" charset="0"/>
                <a:ea typeface="굴림" pitchFamily="34" charset="-127"/>
              </a:endParaRPr>
            </a:p>
          </p:txBody>
        </p:sp>
        <p:sp>
          <p:nvSpPr>
            <p:cNvPr id="82" name="Oval 81"/>
            <p:cNvSpPr/>
            <p:nvPr/>
          </p:nvSpPr>
          <p:spPr bwMode="auto">
            <a:xfrm>
              <a:off x="2638344" y="3626757"/>
              <a:ext cx="145143" cy="159657"/>
            </a:xfrm>
            <a:prstGeom prst="ellipse">
              <a:avLst/>
            </a:prstGeom>
            <a:solidFill>
              <a:srgbClr val="7A0019"/>
            </a:solidFill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68580" tIns="34290" rIns="68580" bIns="3429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latin typeface="Times New Roman" pitchFamily="18" charset="0"/>
                <a:ea typeface="굴림" pitchFamily="34" charset="-127"/>
              </a:endParaRPr>
            </a:p>
          </p:txBody>
        </p:sp>
        <p:sp>
          <p:nvSpPr>
            <p:cNvPr id="83" name="Oval 82"/>
            <p:cNvSpPr/>
            <p:nvPr/>
          </p:nvSpPr>
          <p:spPr bwMode="auto">
            <a:xfrm>
              <a:off x="3388076" y="3670073"/>
              <a:ext cx="145143" cy="159657"/>
            </a:xfrm>
            <a:prstGeom prst="ellipse">
              <a:avLst/>
            </a:prstGeom>
            <a:solidFill>
              <a:srgbClr val="7A0019"/>
            </a:solidFill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68580" tIns="34290" rIns="68580" bIns="3429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latin typeface="Times New Roman" pitchFamily="18" charset="0"/>
                <a:ea typeface="굴림" pitchFamily="34" charset="-127"/>
              </a:endParaRPr>
            </a:p>
          </p:txBody>
        </p:sp>
        <p:sp>
          <p:nvSpPr>
            <p:cNvPr id="84" name="Oval 83"/>
            <p:cNvSpPr/>
            <p:nvPr/>
          </p:nvSpPr>
          <p:spPr bwMode="auto">
            <a:xfrm>
              <a:off x="2090831" y="4968862"/>
              <a:ext cx="145143" cy="159657"/>
            </a:xfrm>
            <a:prstGeom prst="ellipse">
              <a:avLst/>
            </a:prstGeom>
            <a:solidFill>
              <a:srgbClr val="7A0019"/>
            </a:solidFill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68580" tIns="34290" rIns="68580" bIns="3429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latin typeface="Times New Roman" pitchFamily="18" charset="0"/>
                <a:ea typeface="굴림" pitchFamily="34" charset="-127"/>
              </a:endParaRPr>
            </a:p>
          </p:txBody>
        </p:sp>
        <p:sp>
          <p:nvSpPr>
            <p:cNvPr id="85" name="Oval 84"/>
            <p:cNvSpPr/>
            <p:nvPr/>
          </p:nvSpPr>
          <p:spPr bwMode="auto">
            <a:xfrm>
              <a:off x="5225270" y="4276610"/>
              <a:ext cx="145143" cy="159657"/>
            </a:xfrm>
            <a:prstGeom prst="ellipse">
              <a:avLst/>
            </a:prstGeom>
            <a:solidFill>
              <a:srgbClr val="7A0019"/>
            </a:solidFill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68580" tIns="34290" rIns="68580" bIns="3429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latin typeface="Times New Roman" pitchFamily="18" charset="0"/>
                <a:ea typeface="굴림" pitchFamily="34" charset="-127"/>
              </a:endParaRPr>
            </a:p>
          </p:txBody>
        </p:sp>
        <p:sp>
          <p:nvSpPr>
            <p:cNvPr id="86" name="Oval 85"/>
            <p:cNvSpPr/>
            <p:nvPr/>
          </p:nvSpPr>
          <p:spPr bwMode="auto">
            <a:xfrm>
              <a:off x="4783428" y="5292610"/>
              <a:ext cx="145143" cy="159657"/>
            </a:xfrm>
            <a:prstGeom prst="ellipse">
              <a:avLst/>
            </a:prstGeom>
            <a:solidFill>
              <a:srgbClr val="7A0019"/>
            </a:solidFill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68580" tIns="34290" rIns="68580" bIns="3429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latin typeface="Times New Roman" pitchFamily="18" charset="0"/>
                <a:ea typeface="굴림" pitchFamily="34" charset="-127"/>
              </a:endParaRPr>
            </a:p>
          </p:txBody>
        </p:sp>
        <p:sp>
          <p:nvSpPr>
            <p:cNvPr id="87" name="Oval 86"/>
            <p:cNvSpPr/>
            <p:nvPr/>
          </p:nvSpPr>
          <p:spPr bwMode="auto">
            <a:xfrm>
              <a:off x="3930115" y="5762510"/>
              <a:ext cx="145143" cy="159657"/>
            </a:xfrm>
            <a:prstGeom prst="ellipse">
              <a:avLst/>
            </a:prstGeom>
            <a:solidFill>
              <a:srgbClr val="7A0019"/>
            </a:solidFill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68580" tIns="34290" rIns="68580" bIns="3429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latin typeface="Times New Roman" pitchFamily="18" charset="0"/>
                <a:ea typeface="굴림" pitchFamily="34" charset="-127"/>
              </a:endParaRPr>
            </a:p>
          </p:txBody>
        </p:sp>
        <p:sp>
          <p:nvSpPr>
            <p:cNvPr id="88" name="Oval 87"/>
            <p:cNvSpPr/>
            <p:nvPr/>
          </p:nvSpPr>
          <p:spPr bwMode="auto">
            <a:xfrm>
              <a:off x="3658510" y="5128519"/>
              <a:ext cx="145143" cy="159657"/>
            </a:xfrm>
            <a:prstGeom prst="ellipse">
              <a:avLst/>
            </a:prstGeom>
            <a:solidFill>
              <a:srgbClr val="7A0019"/>
            </a:solidFill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68580" tIns="34290" rIns="68580" bIns="3429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latin typeface="Times New Roman" pitchFamily="18" charset="0"/>
                <a:ea typeface="굴림" pitchFamily="34" charset="-127"/>
              </a:endParaRPr>
            </a:p>
          </p:txBody>
        </p:sp>
        <p:sp>
          <p:nvSpPr>
            <p:cNvPr id="89" name="Oval 88"/>
            <p:cNvSpPr/>
            <p:nvPr/>
          </p:nvSpPr>
          <p:spPr bwMode="auto">
            <a:xfrm>
              <a:off x="2840029" y="5128519"/>
              <a:ext cx="145143" cy="159657"/>
            </a:xfrm>
            <a:prstGeom prst="ellipse">
              <a:avLst/>
            </a:prstGeom>
            <a:solidFill>
              <a:srgbClr val="7A0019"/>
            </a:solidFill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68580" tIns="34290" rIns="68580" bIns="3429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latin typeface="Times New Roman" pitchFamily="18" charset="0"/>
                <a:ea typeface="굴림" pitchFamily="34" charset="-127"/>
              </a:endParaRPr>
            </a:p>
          </p:txBody>
        </p:sp>
        <p:sp>
          <p:nvSpPr>
            <p:cNvPr id="90" name="Oval 89"/>
            <p:cNvSpPr/>
            <p:nvPr/>
          </p:nvSpPr>
          <p:spPr bwMode="auto">
            <a:xfrm>
              <a:off x="2265776" y="5931068"/>
              <a:ext cx="145143" cy="159657"/>
            </a:xfrm>
            <a:prstGeom prst="ellipse">
              <a:avLst/>
            </a:prstGeom>
            <a:solidFill>
              <a:srgbClr val="7A0019"/>
            </a:solidFill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68580" tIns="34290" rIns="68580" bIns="3429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latin typeface="Times New Roman" pitchFamily="18" charset="0"/>
                <a:ea typeface="굴림" pitchFamily="34" charset="-127"/>
              </a:endParaRPr>
            </a:p>
          </p:txBody>
        </p:sp>
      </p:grpSp>
      <p:sp>
        <p:nvSpPr>
          <p:cNvPr id="67" name="Text Placeholder 17"/>
          <p:cNvSpPr txBox="1">
            <a:spLocks/>
          </p:cNvSpPr>
          <p:nvPr/>
        </p:nvSpPr>
        <p:spPr bwMode="auto">
          <a:xfrm>
            <a:off x="629842" y="2294174"/>
            <a:ext cx="3868340" cy="441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lvl1pPr marL="457200" indent="-4572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SzPct val="130000"/>
              <a:buFont typeface="Arial" pitchFamily="34" charset="0"/>
              <a:buChar char="■"/>
              <a:defRPr sz="2400" b="1" baseline="0">
                <a:solidFill>
                  <a:schemeClr val="tx1"/>
                </a:solidFill>
                <a:latin typeface="Arial" pitchFamily="34" charset="0"/>
                <a:ea typeface="+mn-ea"/>
                <a:cs typeface="HyhwpEQ"/>
              </a:defRPr>
            </a:lvl1pPr>
            <a:lvl2pPr marL="914400" indent="-4572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Wingdings" pitchFamily="2" charset="2"/>
              <a:buChar char="q"/>
              <a:defRPr sz="2000" baseline="0">
                <a:solidFill>
                  <a:schemeClr val="tx1"/>
                </a:solidFill>
                <a:latin typeface="Arial" pitchFamily="34" charset="0"/>
                <a:ea typeface="+mn-ea"/>
                <a:cs typeface="HyhwpEQ"/>
              </a:defRPr>
            </a:lvl2pPr>
            <a:lvl3pPr marL="1295400" indent="-3810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Wingdings" pitchFamily="2" charset="2"/>
              <a:buChar char="Ø"/>
              <a:defRPr sz="2000" baseline="0">
                <a:solidFill>
                  <a:schemeClr val="tx1"/>
                </a:solidFill>
                <a:latin typeface="Arial" pitchFamily="34" charset="0"/>
                <a:ea typeface="+mn-ea"/>
                <a:cs typeface="HyhwpEQ"/>
              </a:defRPr>
            </a:lvl3pPr>
            <a:lvl4pPr marL="1752600" indent="-3810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SzPct val="150000"/>
              <a:buFont typeface="Courier New" pitchFamily="49" charset="0"/>
              <a:buChar char="o"/>
              <a:defRPr sz="2000" baseline="0">
                <a:solidFill>
                  <a:schemeClr val="tx1"/>
                </a:solidFill>
                <a:latin typeface="Arial" pitchFamily="34" charset="0"/>
                <a:ea typeface="+mn-ea"/>
                <a:cs typeface="HyhwpEQ"/>
              </a:defRPr>
            </a:lvl4pPr>
            <a:lvl5pPr marL="2209800" indent="-3810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SzPct val="150000"/>
              <a:buFont typeface="Arial" pitchFamily="34" charset="0"/>
              <a:buChar char="•"/>
              <a:defRPr sz="2000" baseline="0">
                <a:solidFill>
                  <a:schemeClr val="tx1"/>
                </a:solidFill>
                <a:latin typeface="Arial" pitchFamily="34" charset="0"/>
                <a:ea typeface="+mn-ea"/>
                <a:cs typeface="HyhwpEQ"/>
              </a:defRPr>
            </a:lvl5pPr>
            <a:lvl6pPr marL="2667000" indent="-3810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B90337"/>
              </a:buClr>
              <a:buFont typeface="Wingdings" pitchFamily="2" charset="2"/>
              <a:buChar char="o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3124200" indent="-3810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B90337"/>
              </a:buClr>
              <a:buFont typeface="Wingdings" pitchFamily="2" charset="2"/>
              <a:buChar char="o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581400" indent="-3810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B90337"/>
              </a:buClr>
              <a:buFont typeface="Wingdings" pitchFamily="2" charset="2"/>
              <a:buChar char="o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4038600" indent="-3810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B90337"/>
              </a:buClr>
              <a:buFont typeface="Wingdings" pitchFamily="2" charset="2"/>
              <a:buChar char="o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buNone/>
            </a:pPr>
            <a:r>
              <a:rPr lang="en-US" sz="1800" kern="0" dirty="0"/>
              <a:t>Input</a:t>
            </a:r>
          </a:p>
        </p:txBody>
      </p:sp>
      <p:sp>
        <p:nvSpPr>
          <p:cNvPr id="68" name="Text Placeholder 18"/>
          <p:cNvSpPr txBox="1">
            <a:spLocks/>
          </p:cNvSpPr>
          <p:nvPr/>
        </p:nvSpPr>
        <p:spPr>
          <a:xfrm>
            <a:off x="4629150" y="2294175"/>
            <a:ext cx="3887391" cy="441881"/>
          </a:xfrm>
          <a:prstGeom prst="rect">
            <a:avLst/>
          </a:prstGeom>
        </p:spPr>
        <p:txBody>
          <a:bodyPr/>
          <a:lstStyle>
            <a:lvl1pPr marL="457200" indent="-4572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Wingdings" pitchFamily="2" charset="2"/>
              <a:buAutoNum type="arabicPeriod"/>
              <a:defRPr sz="2400" b="1">
                <a:solidFill>
                  <a:schemeClr val="tx1"/>
                </a:solidFill>
                <a:latin typeface="+mn-lt"/>
                <a:ea typeface="+mn-ea"/>
                <a:cs typeface="HyhwpEQ"/>
              </a:defRPr>
            </a:lvl1pPr>
            <a:lvl2pPr marL="838200" indent="-3810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B90337"/>
              </a:buClr>
              <a:buFont typeface="Wingdings" pitchFamily="2" charset="2"/>
              <a:buAutoNum type="circleNumDbPlain"/>
              <a:defRPr sz="2000">
                <a:solidFill>
                  <a:schemeClr val="tx1"/>
                </a:solidFill>
                <a:latin typeface="+mn-lt"/>
                <a:ea typeface="+mn-ea"/>
                <a:cs typeface="HyhwpEQ"/>
              </a:defRPr>
            </a:lvl2pPr>
            <a:lvl3pPr marL="1295400" indent="-3810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B90337"/>
              </a:buClr>
              <a:buFont typeface="Wingdings" pitchFamily="2" charset="2"/>
              <a:buChar char="o"/>
              <a:defRPr sz="2000">
                <a:solidFill>
                  <a:schemeClr val="tx1"/>
                </a:solidFill>
                <a:latin typeface="+mn-lt"/>
                <a:ea typeface="+mn-ea"/>
                <a:cs typeface="HyhwpEQ"/>
              </a:defRPr>
            </a:lvl3pPr>
            <a:lvl4pPr marL="1752600" indent="-3810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B90337"/>
              </a:buClr>
              <a:buFont typeface="Wingdings" pitchFamily="2" charset="2"/>
              <a:buChar char="o"/>
              <a:defRPr sz="2000">
                <a:solidFill>
                  <a:schemeClr val="tx1"/>
                </a:solidFill>
                <a:latin typeface="+mn-lt"/>
                <a:ea typeface="+mn-ea"/>
                <a:cs typeface="HyhwpEQ"/>
              </a:defRPr>
            </a:lvl4pPr>
            <a:lvl5pPr marL="2209800" indent="-3810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B90337"/>
              </a:buClr>
              <a:buFont typeface="Wingdings" pitchFamily="2" charset="2"/>
              <a:buChar char="o"/>
              <a:defRPr sz="2000">
                <a:solidFill>
                  <a:schemeClr val="tx1"/>
                </a:solidFill>
                <a:latin typeface="+mn-lt"/>
                <a:ea typeface="+mn-ea"/>
                <a:cs typeface="HyhwpEQ"/>
              </a:defRPr>
            </a:lvl5pPr>
            <a:lvl6pPr marL="2667000" indent="-3810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B90337"/>
              </a:buClr>
              <a:buFont typeface="Wingdings" pitchFamily="2" charset="2"/>
              <a:buChar char="o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3124200" indent="-3810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B90337"/>
              </a:buClr>
              <a:buFont typeface="Wingdings" pitchFamily="2" charset="2"/>
              <a:buChar char="o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581400" indent="-3810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B90337"/>
              </a:buClr>
              <a:buFont typeface="Wingdings" pitchFamily="2" charset="2"/>
              <a:buChar char="o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4038600" indent="-3810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B90337"/>
              </a:buClr>
              <a:buFont typeface="Wingdings" pitchFamily="2" charset="2"/>
              <a:buChar char="o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buNone/>
            </a:pPr>
            <a:r>
              <a:rPr lang="en-US" sz="1800" kern="0" dirty="0"/>
              <a:t>Output</a:t>
            </a:r>
          </a:p>
        </p:txBody>
      </p:sp>
    </p:spTree>
    <p:extLst>
      <p:ext uri="{BB962C8B-B14F-4D97-AF65-F5344CB8AC3E}">
        <p14:creationId xmlns:p14="http://schemas.microsoft.com/office/powerpoint/2010/main" val="3148662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Skyline in </a:t>
            </a:r>
            <a:r>
              <a:rPr lang="en-US" dirty="0" err="1" smtClean="0"/>
              <a:t>CG_Hadoop</a:t>
            </a:r>
            <a:endParaRPr lang="en-US" dirty="0"/>
          </a:p>
        </p:txBody>
      </p:sp>
      <p:sp>
        <p:nvSpPr>
          <p:cNvPr id="59" name="Text Placeholder 7"/>
          <p:cNvSpPr txBox="1">
            <a:spLocks/>
          </p:cNvSpPr>
          <p:nvPr/>
        </p:nvSpPr>
        <p:spPr bwMode="auto">
          <a:xfrm>
            <a:off x="1550670" y="1693074"/>
            <a:ext cx="1076460" cy="3871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lvl1pPr marL="457200" indent="-4572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Wingdings" pitchFamily="2" charset="2"/>
              <a:buAutoNum type="arabicPeriod"/>
              <a:defRPr sz="2400" b="1">
                <a:solidFill>
                  <a:schemeClr val="tx1"/>
                </a:solidFill>
                <a:latin typeface="+mn-lt"/>
                <a:ea typeface="+mn-ea"/>
                <a:cs typeface="HyhwpEQ"/>
              </a:defRPr>
            </a:lvl1pPr>
            <a:lvl2pPr marL="838200" indent="-3810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B90337"/>
              </a:buClr>
              <a:buFont typeface="Wingdings" pitchFamily="2" charset="2"/>
              <a:buAutoNum type="circleNumDbPlain"/>
              <a:defRPr sz="2000">
                <a:solidFill>
                  <a:schemeClr val="tx1"/>
                </a:solidFill>
                <a:latin typeface="+mn-lt"/>
                <a:ea typeface="+mn-ea"/>
                <a:cs typeface="HyhwpEQ"/>
              </a:defRPr>
            </a:lvl2pPr>
            <a:lvl3pPr marL="1295400" indent="-3810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B90337"/>
              </a:buClr>
              <a:buFont typeface="Wingdings" pitchFamily="2" charset="2"/>
              <a:buChar char="o"/>
              <a:defRPr sz="2000">
                <a:solidFill>
                  <a:schemeClr val="tx1"/>
                </a:solidFill>
                <a:latin typeface="+mn-lt"/>
                <a:ea typeface="+mn-ea"/>
                <a:cs typeface="HyhwpEQ"/>
              </a:defRPr>
            </a:lvl3pPr>
            <a:lvl4pPr marL="1752600" indent="-3810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B90337"/>
              </a:buClr>
              <a:buFont typeface="Wingdings" pitchFamily="2" charset="2"/>
              <a:buChar char="o"/>
              <a:defRPr sz="2000">
                <a:solidFill>
                  <a:schemeClr val="tx1"/>
                </a:solidFill>
                <a:latin typeface="+mn-lt"/>
                <a:ea typeface="+mn-ea"/>
                <a:cs typeface="HyhwpEQ"/>
              </a:defRPr>
            </a:lvl4pPr>
            <a:lvl5pPr marL="2209800" indent="-3810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B90337"/>
              </a:buClr>
              <a:buFont typeface="Wingdings" pitchFamily="2" charset="2"/>
              <a:buChar char="o"/>
              <a:defRPr sz="2000">
                <a:solidFill>
                  <a:schemeClr val="tx1"/>
                </a:solidFill>
                <a:latin typeface="+mn-lt"/>
                <a:ea typeface="+mn-ea"/>
                <a:cs typeface="HyhwpEQ"/>
              </a:defRPr>
            </a:lvl5pPr>
            <a:lvl6pPr marL="2667000" indent="-3810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B90337"/>
              </a:buClr>
              <a:buFont typeface="Wingdings" pitchFamily="2" charset="2"/>
              <a:buChar char="o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3124200" indent="-3810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B90337"/>
              </a:buClr>
              <a:buFont typeface="Wingdings" pitchFamily="2" charset="2"/>
              <a:buChar char="o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581400" indent="-3810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B90337"/>
              </a:buClr>
              <a:buFont typeface="Wingdings" pitchFamily="2" charset="2"/>
              <a:buChar char="o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4038600" indent="-3810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B90337"/>
              </a:buClr>
              <a:buFont typeface="Wingdings" pitchFamily="2" charset="2"/>
              <a:buChar char="o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buNone/>
            </a:pPr>
            <a:r>
              <a:rPr lang="en-US" sz="1800" kern="0" dirty="0" err="1"/>
              <a:t>Hadoop</a:t>
            </a:r>
            <a:endParaRPr lang="en-US" sz="1800" kern="0" dirty="0"/>
          </a:p>
        </p:txBody>
      </p:sp>
      <p:grpSp>
        <p:nvGrpSpPr>
          <p:cNvPr id="9" name="H-part4"/>
          <p:cNvGrpSpPr/>
          <p:nvPr/>
        </p:nvGrpSpPr>
        <p:grpSpPr>
          <a:xfrm>
            <a:off x="1950408" y="2693010"/>
            <a:ext cx="3168396" cy="2660904"/>
            <a:chOff x="1244184" y="2578307"/>
            <a:chExt cx="4224528" cy="3547872"/>
          </a:xfrm>
        </p:grpSpPr>
        <p:grpSp>
          <p:nvGrpSpPr>
            <p:cNvPr id="34" name="H-partition4"/>
            <p:cNvGrpSpPr/>
            <p:nvPr/>
          </p:nvGrpSpPr>
          <p:grpSpPr>
            <a:xfrm>
              <a:off x="1916659" y="2648998"/>
              <a:ext cx="2929760" cy="2616766"/>
              <a:chOff x="1916659" y="2648998"/>
              <a:chExt cx="2929760" cy="2616766"/>
            </a:xfrm>
            <a:solidFill>
              <a:srgbClr val="7A0019"/>
            </a:solidFill>
          </p:grpSpPr>
          <p:sp>
            <p:nvSpPr>
              <p:cNvPr id="13" name="Oval 12"/>
              <p:cNvSpPr/>
              <p:nvPr/>
            </p:nvSpPr>
            <p:spPr bwMode="auto">
              <a:xfrm>
                <a:off x="2304514" y="2648998"/>
                <a:ext cx="164592" cy="159657"/>
              </a:xfrm>
              <a:prstGeom prst="ellipse">
                <a:avLst/>
              </a:prstGeom>
              <a:grpFill/>
              <a:ln w="381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68580" tIns="34290" rIns="68580" bIns="3429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latin typeface="Times New Roman" pitchFamily="18" charset="0"/>
                  <a:ea typeface="굴림" pitchFamily="34" charset="-127"/>
                </a:endParaRPr>
              </a:p>
            </p:txBody>
          </p:sp>
          <p:sp>
            <p:nvSpPr>
              <p:cNvPr id="17" name="Oval 16"/>
              <p:cNvSpPr/>
              <p:nvPr/>
            </p:nvSpPr>
            <p:spPr bwMode="auto">
              <a:xfrm>
                <a:off x="1916659" y="4081036"/>
                <a:ext cx="164592" cy="159657"/>
              </a:xfrm>
              <a:prstGeom prst="ellipse">
                <a:avLst/>
              </a:prstGeom>
              <a:grpFill/>
              <a:ln w="381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68580" tIns="34290" rIns="68580" bIns="3429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latin typeface="Times New Roman" pitchFamily="18" charset="0"/>
                  <a:ea typeface="굴림" pitchFamily="34" charset="-127"/>
                </a:endParaRPr>
              </a:p>
            </p:txBody>
          </p:sp>
          <p:sp>
            <p:nvSpPr>
              <p:cNvPr id="18" name="Oval 17"/>
              <p:cNvSpPr/>
              <p:nvPr/>
            </p:nvSpPr>
            <p:spPr bwMode="auto">
              <a:xfrm>
                <a:off x="2868757" y="4249764"/>
                <a:ext cx="164592" cy="159657"/>
              </a:xfrm>
              <a:prstGeom prst="ellipse">
                <a:avLst/>
              </a:prstGeom>
              <a:grpFill/>
              <a:ln w="381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68580" tIns="34290" rIns="68580" bIns="3429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latin typeface="Times New Roman" pitchFamily="18" charset="0"/>
                  <a:ea typeface="굴림" pitchFamily="34" charset="-127"/>
                </a:endParaRPr>
              </a:p>
            </p:txBody>
          </p:sp>
          <p:sp>
            <p:nvSpPr>
              <p:cNvPr id="25" name="Oval 24"/>
              <p:cNvSpPr/>
              <p:nvPr/>
            </p:nvSpPr>
            <p:spPr bwMode="auto">
              <a:xfrm>
                <a:off x="1989230" y="4782359"/>
                <a:ext cx="164592" cy="159657"/>
              </a:xfrm>
              <a:prstGeom prst="ellipse">
                <a:avLst/>
              </a:prstGeom>
              <a:grpFill/>
              <a:ln w="381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68580" tIns="34290" rIns="68580" bIns="3429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latin typeface="Times New Roman" pitchFamily="18" charset="0"/>
                  <a:ea typeface="굴림" pitchFamily="34" charset="-127"/>
                </a:endParaRPr>
              </a:p>
            </p:txBody>
          </p:sp>
          <p:sp>
            <p:nvSpPr>
              <p:cNvPr id="27" name="Oval 26"/>
              <p:cNvSpPr/>
              <p:nvPr/>
            </p:nvSpPr>
            <p:spPr bwMode="auto">
              <a:xfrm>
                <a:off x="4681827" y="5106107"/>
                <a:ext cx="164592" cy="159657"/>
              </a:xfrm>
              <a:prstGeom prst="ellipse">
                <a:avLst/>
              </a:prstGeom>
              <a:grpFill/>
              <a:ln w="381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68580" tIns="34290" rIns="68580" bIns="3429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latin typeface="Times New Roman" pitchFamily="18" charset="0"/>
                  <a:ea typeface="굴림" pitchFamily="34" charset="-127"/>
                </a:endParaRPr>
              </a:p>
            </p:txBody>
          </p:sp>
        </p:grpSp>
        <p:sp>
          <p:nvSpPr>
            <p:cNvPr id="3" name="H-part4-outline"/>
            <p:cNvSpPr/>
            <p:nvPr/>
          </p:nvSpPr>
          <p:spPr bwMode="auto">
            <a:xfrm>
              <a:off x="1244184" y="2578307"/>
              <a:ext cx="4224528" cy="3547872"/>
            </a:xfrm>
            <a:prstGeom prst="rect">
              <a:avLst/>
            </a:prstGeom>
            <a:noFill/>
            <a:ln w="38100" cap="flat" cmpd="sng" algn="ctr">
              <a:solidFill>
                <a:srgbClr val="7A0019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68580" tIns="34290" rIns="68580" bIns="3429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latin typeface="Times New Roman" pitchFamily="18" charset="0"/>
                <a:ea typeface="굴림" pitchFamily="34" charset="-127"/>
              </a:endParaRPr>
            </a:p>
          </p:txBody>
        </p:sp>
      </p:grpSp>
      <p:grpSp>
        <p:nvGrpSpPr>
          <p:cNvPr id="12" name="H-part3"/>
          <p:cNvGrpSpPr/>
          <p:nvPr/>
        </p:nvGrpSpPr>
        <p:grpSpPr>
          <a:xfrm>
            <a:off x="1950408" y="2693010"/>
            <a:ext cx="3168396" cy="2660904"/>
            <a:chOff x="1244184" y="2578307"/>
            <a:chExt cx="4224528" cy="3547872"/>
          </a:xfrm>
        </p:grpSpPr>
        <p:grpSp>
          <p:nvGrpSpPr>
            <p:cNvPr id="35" name="H-partition3"/>
            <p:cNvGrpSpPr/>
            <p:nvPr/>
          </p:nvGrpSpPr>
          <p:grpSpPr>
            <a:xfrm>
              <a:off x="2536743" y="3440254"/>
              <a:ext cx="1456363" cy="2295410"/>
              <a:chOff x="2536743" y="3440254"/>
              <a:chExt cx="1456363" cy="2295410"/>
            </a:xfrm>
            <a:solidFill>
              <a:srgbClr val="7A0019"/>
            </a:solidFill>
          </p:grpSpPr>
          <p:sp>
            <p:nvSpPr>
              <p:cNvPr id="23" name="Oval 22"/>
              <p:cNvSpPr/>
              <p:nvPr/>
            </p:nvSpPr>
            <p:spPr bwMode="auto">
              <a:xfrm>
                <a:off x="2536743" y="3440254"/>
                <a:ext cx="164592" cy="159657"/>
              </a:xfrm>
              <a:prstGeom prst="ellipse">
                <a:avLst/>
              </a:prstGeom>
              <a:grpFill/>
              <a:ln w="381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68580" tIns="34290" rIns="68580" bIns="3429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latin typeface="Times New Roman" pitchFamily="18" charset="0"/>
                  <a:ea typeface="굴림" pitchFamily="34" charset="-127"/>
                </a:endParaRPr>
              </a:p>
            </p:txBody>
          </p:sp>
          <p:sp>
            <p:nvSpPr>
              <p:cNvPr id="24" name="Oval 23"/>
              <p:cNvSpPr/>
              <p:nvPr/>
            </p:nvSpPr>
            <p:spPr bwMode="auto">
              <a:xfrm>
                <a:off x="3286475" y="3483570"/>
                <a:ext cx="164592" cy="159657"/>
              </a:xfrm>
              <a:prstGeom prst="ellipse">
                <a:avLst/>
              </a:prstGeom>
              <a:grpFill/>
              <a:ln w="381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68580" tIns="34290" rIns="68580" bIns="3429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latin typeface="Times New Roman" pitchFamily="18" charset="0"/>
                  <a:ea typeface="굴림" pitchFamily="34" charset="-127"/>
                </a:endParaRPr>
              </a:p>
            </p:txBody>
          </p:sp>
          <p:sp>
            <p:nvSpPr>
              <p:cNvPr id="28" name="Oval 27"/>
              <p:cNvSpPr/>
              <p:nvPr/>
            </p:nvSpPr>
            <p:spPr bwMode="auto">
              <a:xfrm>
                <a:off x="3828514" y="5576007"/>
                <a:ext cx="164592" cy="159657"/>
              </a:xfrm>
              <a:prstGeom prst="ellipse">
                <a:avLst/>
              </a:prstGeom>
              <a:grpFill/>
              <a:ln w="381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68580" tIns="34290" rIns="68580" bIns="3429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latin typeface="Times New Roman" pitchFamily="18" charset="0"/>
                  <a:ea typeface="굴림" pitchFamily="34" charset="-127"/>
                </a:endParaRPr>
              </a:p>
            </p:txBody>
          </p:sp>
          <p:sp>
            <p:nvSpPr>
              <p:cNvPr id="29" name="Oval 28"/>
              <p:cNvSpPr/>
              <p:nvPr/>
            </p:nvSpPr>
            <p:spPr bwMode="auto">
              <a:xfrm>
                <a:off x="3556909" y="4942016"/>
                <a:ext cx="164592" cy="159657"/>
              </a:xfrm>
              <a:prstGeom prst="ellipse">
                <a:avLst/>
              </a:prstGeom>
              <a:grpFill/>
              <a:ln w="381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68580" tIns="34290" rIns="68580" bIns="3429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latin typeface="Times New Roman" pitchFamily="18" charset="0"/>
                  <a:ea typeface="굴림" pitchFamily="34" charset="-127"/>
                </a:endParaRPr>
              </a:p>
            </p:txBody>
          </p:sp>
        </p:grpSp>
        <p:sp>
          <p:nvSpPr>
            <p:cNvPr id="64" name="H-part3-outline"/>
            <p:cNvSpPr/>
            <p:nvPr/>
          </p:nvSpPr>
          <p:spPr bwMode="auto">
            <a:xfrm>
              <a:off x="1244184" y="2578307"/>
              <a:ext cx="4224528" cy="3547872"/>
            </a:xfrm>
            <a:prstGeom prst="rect">
              <a:avLst/>
            </a:prstGeom>
            <a:noFill/>
            <a:ln w="38100" cap="flat" cmpd="sng" algn="ctr">
              <a:solidFill>
                <a:srgbClr val="7A0019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68580" tIns="34290" rIns="68580" bIns="3429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latin typeface="Times New Roman" pitchFamily="18" charset="0"/>
                <a:ea typeface="굴림" pitchFamily="34" charset="-127"/>
              </a:endParaRPr>
            </a:p>
          </p:txBody>
        </p:sp>
      </p:grpSp>
      <p:grpSp>
        <p:nvGrpSpPr>
          <p:cNvPr id="11" name="H-part2"/>
          <p:cNvGrpSpPr/>
          <p:nvPr/>
        </p:nvGrpSpPr>
        <p:grpSpPr>
          <a:xfrm>
            <a:off x="1950408" y="2693010"/>
            <a:ext cx="3168396" cy="2660904"/>
            <a:chOff x="1244184" y="2578307"/>
            <a:chExt cx="4224528" cy="3547872"/>
          </a:xfrm>
        </p:grpSpPr>
        <p:grpSp>
          <p:nvGrpSpPr>
            <p:cNvPr id="32" name="H-partition2"/>
            <p:cNvGrpSpPr/>
            <p:nvPr/>
          </p:nvGrpSpPr>
          <p:grpSpPr>
            <a:xfrm>
              <a:off x="1332057" y="2824871"/>
              <a:ext cx="3225664" cy="2276802"/>
              <a:chOff x="1332057" y="2824871"/>
              <a:chExt cx="3225664" cy="2276802"/>
            </a:xfrm>
            <a:solidFill>
              <a:srgbClr val="7A0019"/>
            </a:solidFill>
          </p:grpSpPr>
          <p:sp>
            <p:nvSpPr>
              <p:cNvPr id="14" name="Oval 13"/>
              <p:cNvSpPr/>
              <p:nvPr/>
            </p:nvSpPr>
            <p:spPr bwMode="auto">
              <a:xfrm>
                <a:off x="3324337" y="2824871"/>
                <a:ext cx="164592" cy="159657"/>
              </a:xfrm>
              <a:prstGeom prst="ellipse">
                <a:avLst/>
              </a:prstGeom>
              <a:grpFill/>
              <a:ln w="381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68580" tIns="34290" rIns="68580" bIns="3429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latin typeface="Times New Roman" pitchFamily="18" charset="0"/>
                  <a:ea typeface="굴림" pitchFamily="34" charset="-127"/>
                </a:endParaRPr>
              </a:p>
            </p:txBody>
          </p:sp>
          <p:sp>
            <p:nvSpPr>
              <p:cNvPr id="16" name="Oval 15"/>
              <p:cNvSpPr/>
              <p:nvPr/>
            </p:nvSpPr>
            <p:spPr bwMode="auto">
              <a:xfrm>
                <a:off x="1332057" y="4001208"/>
                <a:ext cx="164592" cy="159657"/>
              </a:xfrm>
              <a:prstGeom prst="ellipse">
                <a:avLst/>
              </a:prstGeom>
              <a:grpFill/>
              <a:ln w="381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68580" tIns="34290" rIns="68580" bIns="3429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latin typeface="Times New Roman" pitchFamily="18" charset="0"/>
                  <a:ea typeface="굴림" pitchFamily="34" charset="-127"/>
                </a:endParaRPr>
              </a:p>
            </p:txBody>
          </p:sp>
          <p:sp>
            <p:nvSpPr>
              <p:cNvPr id="19" name="Oval 18"/>
              <p:cNvSpPr/>
              <p:nvPr/>
            </p:nvSpPr>
            <p:spPr bwMode="auto">
              <a:xfrm>
                <a:off x="4393129" y="4482221"/>
                <a:ext cx="164592" cy="159657"/>
              </a:xfrm>
              <a:prstGeom prst="ellipse">
                <a:avLst/>
              </a:prstGeom>
              <a:grpFill/>
              <a:ln w="381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68580" tIns="34290" rIns="68580" bIns="3429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latin typeface="Times New Roman" pitchFamily="18" charset="0"/>
                  <a:ea typeface="굴림" pitchFamily="34" charset="-127"/>
                </a:endParaRPr>
              </a:p>
            </p:txBody>
          </p:sp>
          <p:sp>
            <p:nvSpPr>
              <p:cNvPr id="20" name="Oval 19"/>
              <p:cNvSpPr/>
              <p:nvPr/>
            </p:nvSpPr>
            <p:spPr bwMode="auto">
              <a:xfrm>
                <a:off x="3973658" y="3730540"/>
                <a:ext cx="145143" cy="159657"/>
              </a:xfrm>
              <a:prstGeom prst="ellipse">
                <a:avLst/>
              </a:prstGeom>
              <a:grpFill/>
              <a:ln w="381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68580" tIns="34290" rIns="68580" bIns="3429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latin typeface="Times New Roman" pitchFamily="18" charset="0"/>
                  <a:ea typeface="굴림" pitchFamily="34" charset="-127"/>
                </a:endParaRPr>
              </a:p>
            </p:txBody>
          </p:sp>
          <p:sp>
            <p:nvSpPr>
              <p:cNvPr id="30" name="Oval 29"/>
              <p:cNvSpPr/>
              <p:nvPr/>
            </p:nvSpPr>
            <p:spPr bwMode="auto">
              <a:xfrm>
                <a:off x="2738428" y="4942016"/>
                <a:ext cx="164592" cy="159657"/>
              </a:xfrm>
              <a:prstGeom prst="ellipse">
                <a:avLst/>
              </a:prstGeom>
              <a:grpFill/>
              <a:ln w="381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68580" tIns="34290" rIns="68580" bIns="3429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latin typeface="Times New Roman" pitchFamily="18" charset="0"/>
                  <a:ea typeface="굴림" pitchFamily="34" charset="-127"/>
                </a:endParaRPr>
              </a:p>
            </p:txBody>
          </p:sp>
        </p:grpSp>
        <p:sp>
          <p:nvSpPr>
            <p:cNvPr id="67" name="H-part2-outline"/>
            <p:cNvSpPr/>
            <p:nvPr/>
          </p:nvSpPr>
          <p:spPr bwMode="auto">
            <a:xfrm>
              <a:off x="1244184" y="2578307"/>
              <a:ext cx="4224528" cy="3547872"/>
            </a:xfrm>
            <a:prstGeom prst="rect">
              <a:avLst/>
            </a:prstGeom>
            <a:noFill/>
            <a:ln w="38100" cap="flat" cmpd="sng" algn="ctr">
              <a:solidFill>
                <a:srgbClr val="7A0019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68580" tIns="34290" rIns="68580" bIns="3429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latin typeface="Times New Roman" pitchFamily="18" charset="0"/>
                <a:ea typeface="굴림" pitchFamily="34" charset="-127"/>
              </a:endParaRPr>
            </a:p>
          </p:txBody>
        </p:sp>
      </p:grpSp>
      <p:grpSp>
        <p:nvGrpSpPr>
          <p:cNvPr id="10" name="H-part1"/>
          <p:cNvGrpSpPr/>
          <p:nvPr/>
        </p:nvGrpSpPr>
        <p:grpSpPr>
          <a:xfrm>
            <a:off x="1950408" y="2693010"/>
            <a:ext cx="3168396" cy="2660904"/>
            <a:chOff x="1244184" y="2578307"/>
            <a:chExt cx="4224528" cy="3547872"/>
          </a:xfrm>
        </p:grpSpPr>
        <p:grpSp>
          <p:nvGrpSpPr>
            <p:cNvPr id="33" name="H-partition1"/>
            <p:cNvGrpSpPr/>
            <p:nvPr/>
          </p:nvGrpSpPr>
          <p:grpSpPr>
            <a:xfrm>
              <a:off x="2164175" y="3280597"/>
              <a:ext cx="3124086" cy="2623625"/>
              <a:chOff x="2164175" y="3280597"/>
              <a:chExt cx="3124086" cy="2623625"/>
            </a:xfrm>
            <a:solidFill>
              <a:srgbClr val="7A0019"/>
            </a:solidFill>
          </p:grpSpPr>
          <p:sp>
            <p:nvSpPr>
              <p:cNvPr id="15" name="Oval 14"/>
              <p:cNvSpPr/>
              <p:nvPr/>
            </p:nvSpPr>
            <p:spPr bwMode="auto">
              <a:xfrm>
                <a:off x="4278457" y="3280597"/>
                <a:ext cx="164592" cy="159657"/>
              </a:xfrm>
              <a:prstGeom prst="ellipse">
                <a:avLst/>
              </a:prstGeom>
              <a:grpFill/>
              <a:ln w="381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68580" tIns="34290" rIns="68580" bIns="3429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latin typeface="Times New Roman" pitchFamily="18" charset="0"/>
                  <a:ea typeface="굴림" pitchFamily="34" charset="-127"/>
                </a:endParaRPr>
              </a:p>
            </p:txBody>
          </p:sp>
          <p:sp>
            <p:nvSpPr>
              <p:cNvPr id="21" name="Oval 20"/>
              <p:cNvSpPr/>
              <p:nvPr/>
            </p:nvSpPr>
            <p:spPr bwMode="auto">
              <a:xfrm>
                <a:off x="3361028" y="4090107"/>
                <a:ext cx="145143" cy="159657"/>
              </a:xfrm>
              <a:prstGeom prst="ellipse">
                <a:avLst/>
              </a:prstGeom>
              <a:grpFill/>
              <a:ln w="381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68580" tIns="34290" rIns="68580" bIns="3429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latin typeface="Times New Roman" pitchFamily="18" charset="0"/>
                  <a:ea typeface="굴림" pitchFamily="34" charset="-127"/>
                </a:endParaRPr>
              </a:p>
            </p:txBody>
          </p:sp>
          <p:sp>
            <p:nvSpPr>
              <p:cNvPr id="22" name="Oval 21"/>
              <p:cNvSpPr/>
              <p:nvPr/>
            </p:nvSpPr>
            <p:spPr bwMode="auto">
              <a:xfrm>
                <a:off x="2271447" y="3322098"/>
                <a:ext cx="164592" cy="159657"/>
              </a:xfrm>
              <a:prstGeom prst="ellipse">
                <a:avLst/>
              </a:prstGeom>
              <a:grpFill/>
              <a:ln w="381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68580" tIns="34290" rIns="68580" bIns="3429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latin typeface="Times New Roman" pitchFamily="18" charset="0"/>
                  <a:ea typeface="굴림" pitchFamily="34" charset="-127"/>
                </a:endParaRPr>
              </a:p>
            </p:txBody>
          </p:sp>
          <p:sp>
            <p:nvSpPr>
              <p:cNvPr id="26" name="Oval 25"/>
              <p:cNvSpPr/>
              <p:nvPr/>
            </p:nvSpPr>
            <p:spPr bwMode="auto">
              <a:xfrm>
                <a:off x="5123669" y="4090107"/>
                <a:ext cx="164592" cy="159657"/>
              </a:xfrm>
              <a:prstGeom prst="ellipse">
                <a:avLst/>
              </a:prstGeom>
              <a:grpFill/>
              <a:ln w="381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68580" tIns="34290" rIns="68580" bIns="3429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latin typeface="Times New Roman" pitchFamily="18" charset="0"/>
                  <a:ea typeface="굴림" pitchFamily="34" charset="-127"/>
                </a:endParaRPr>
              </a:p>
            </p:txBody>
          </p:sp>
          <p:sp>
            <p:nvSpPr>
              <p:cNvPr id="31" name="Oval 30"/>
              <p:cNvSpPr/>
              <p:nvPr/>
            </p:nvSpPr>
            <p:spPr bwMode="auto">
              <a:xfrm>
                <a:off x="2164175" y="5744565"/>
                <a:ext cx="164592" cy="159657"/>
              </a:xfrm>
              <a:prstGeom prst="ellipse">
                <a:avLst/>
              </a:prstGeom>
              <a:grpFill/>
              <a:ln w="381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68580" tIns="34290" rIns="68580" bIns="3429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latin typeface="Times New Roman" pitchFamily="18" charset="0"/>
                  <a:ea typeface="굴림" pitchFamily="34" charset="-127"/>
                </a:endParaRPr>
              </a:p>
            </p:txBody>
          </p:sp>
        </p:grpSp>
        <p:sp>
          <p:nvSpPr>
            <p:cNvPr id="66" name="H-part1-outline"/>
            <p:cNvSpPr/>
            <p:nvPr/>
          </p:nvSpPr>
          <p:spPr bwMode="auto">
            <a:xfrm>
              <a:off x="1244184" y="2578307"/>
              <a:ext cx="4224528" cy="3547872"/>
            </a:xfrm>
            <a:prstGeom prst="rect">
              <a:avLst/>
            </a:prstGeom>
            <a:noFill/>
            <a:ln w="38100" cap="flat" cmpd="sng" algn="ctr">
              <a:solidFill>
                <a:srgbClr val="7A0019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68580" tIns="34290" rIns="68580" bIns="3429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latin typeface="Times New Roman" pitchFamily="18" charset="0"/>
                <a:ea typeface="굴림" pitchFamily="34" charset="-127"/>
              </a:endParaRPr>
            </a:p>
          </p:txBody>
        </p:sp>
      </p:grpSp>
      <p:sp>
        <p:nvSpPr>
          <p:cNvPr id="70" name="H-skyline4-outline"/>
          <p:cNvSpPr/>
          <p:nvPr/>
        </p:nvSpPr>
        <p:spPr bwMode="auto">
          <a:xfrm>
            <a:off x="3749209" y="4397551"/>
            <a:ext cx="1168003" cy="1203722"/>
          </a:xfrm>
          <a:custGeom>
            <a:avLst/>
            <a:gdLst>
              <a:gd name="connsiteX0" fmla="*/ 1557337 w 1557337"/>
              <a:gd name="connsiteY0" fmla="*/ 1604962 h 1604962"/>
              <a:gd name="connsiteX1" fmla="*/ 1557337 w 1557337"/>
              <a:gd name="connsiteY1" fmla="*/ 1223962 h 1604962"/>
              <a:gd name="connsiteX2" fmla="*/ 652462 w 1557337"/>
              <a:gd name="connsiteY2" fmla="*/ 1223962 h 1604962"/>
              <a:gd name="connsiteX3" fmla="*/ 652462 w 1557337"/>
              <a:gd name="connsiteY3" fmla="*/ 795337 h 1604962"/>
              <a:gd name="connsiteX4" fmla="*/ 376237 w 1557337"/>
              <a:gd name="connsiteY4" fmla="*/ 795337 h 1604962"/>
              <a:gd name="connsiteX5" fmla="*/ 376237 w 1557337"/>
              <a:gd name="connsiteY5" fmla="*/ 0 h 1604962"/>
              <a:gd name="connsiteX6" fmla="*/ 0 w 1557337"/>
              <a:gd name="connsiteY6" fmla="*/ 0 h 1604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57337" h="1604962">
                <a:moveTo>
                  <a:pt x="1557337" y="1604962"/>
                </a:moveTo>
                <a:lnTo>
                  <a:pt x="1557337" y="1223962"/>
                </a:lnTo>
                <a:lnTo>
                  <a:pt x="652462" y="1223962"/>
                </a:lnTo>
                <a:lnTo>
                  <a:pt x="652462" y="795337"/>
                </a:lnTo>
                <a:lnTo>
                  <a:pt x="376237" y="795337"/>
                </a:lnTo>
                <a:lnTo>
                  <a:pt x="376237" y="0"/>
                </a:lnTo>
                <a:lnTo>
                  <a:pt x="0" y="0"/>
                </a:lnTo>
              </a:path>
            </a:pathLst>
          </a:custGeom>
          <a:noFill/>
          <a:ln w="19050" cap="flat" cmpd="sng" algn="ctr">
            <a:solidFill>
              <a:srgbClr val="7A0019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latin typeface="Times New Roman" pitchFamily="18" charset="0"/>
              <a:ea typeface="굴림" pitchFamily="34" charset="-127"/>
            </a:endParaRPr>
          </a:p>
        </p:txBody>
      </p:sp>
      <p:sp>
        <p:nvSpPr>
          <p:cNvPr id="71" name="H-skyline3-outline"/>
          <p:cNvSpPr/>
          <p:nvPr/>
        </p:nvSpPr>
        <p:spPr bwMode="auto">
          <a:xfrm>
            <a:off x="1907828" y="4692438"/>
            <a:ext cx="928688" cy="1046559"/>
          </a:xfrm>
          <a:custGeom>
            <a:avLst/>
            <a:gdLst>
              <a:gd name="connsiteX0" fmla="*/ 1238250 w 1238250"/>
              <a:gd name="connsiteY0" fmla="*/ 1395412 h 1395412"/>
              <a:gd name="connsiteX1" fmla="*/ 1238250 w 1238250"/>
              <a:gd name="connsiteY1" fmla="*/ 1095375 h 1395412"/>
              <a:gd name="connsiteX2" fmla="*/ 1085850 w 1238250"/>
              <a:gd name="connsiteY2" fmla="*/ 1095375 h 1395412"/>
              <a:gd name="connsiteX3" fmla="*/ 1085850 w 1238250"/>
              <a:gd name="connsiteY3" fmla="*/ 776287 h 1395412"/>
              <a:gd name="connsiteX4" fmla="*/ 971550 w 1238250"/>
              <a:gd name="connsiteY4" fmla="*/ 776287 h 1395412"/>
              <a:gd name="connsiteX5" fmla="*/ 971550 w 1238250"/>
              <a:gd name="connsiteY5" fmla="*/ 57150 h 1395412"/>
              <a:gd name="connsiteX6" fmla="*/ 576262 w 1238250"/>
              <a:gd name="connsiteY6" fmla="*/ 57150 h 1395412"/>
              <a:gd name="connsiteX7" fmla="*/ 576262 w 1238250"/>
              <a:gd name="connsiteY7" fmla="*/ 0 h 1395412"/>
              <a:gd name="connsiteX8" fmla="*/ 0 w 1238250"/>
              <a:gd name="connsiteY8" fmla="*/ 0 h 13954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38250" h="1395412">
                <a:moveTo>
                  <a:pt x="1238250" y="1395412"/>
                </a:moveTo>
                <a:lnTo>
                  <a:pt x="1238250" y="1095375"/>
                </a:lnTo>
                <a:lnTo>
                  <a:pt x="1085850" y="1095375"/>
                </a:lnTo>
                <a:lnTo>
                  <a:pt x="1085850" y="776287"/>
                </a:lnTo>
                <a:lnTo>
                  <a:pt x="971550" y="776287"/>
                </a:lnTo>
                <a:lnTo>
                  <a:pt x="971550" y="57150"/>
                </a:lnTo>
                <a:lnTo>
                  <a:pt x="576262" y="57150"/>
                </a:lnTo>
                <a:lnTo>
                  <a:pt x="576262" y="0"/>
                </a:lnTo>
                <a:lnTo>
                  <a:pt x="0" y="0"/>
                </a:lnTo>
              </a:path>
            </a:pathLst>
          </a:custGeom>
          <a:noFill/>
          <a:ln w="19050" cap="flat" cmpd="sng" algn="ctr">
            <a:solidFill>
              <a:srgbClr val="7A0019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latin typeface="Times New Roman" pitchFamily="18" charset="0"/>
              <a:ea typeface="굴림" pitchFamily="34" charset="-127"/>
            </a:endParaRPr>
          </a:p>
        </p:txBody>
      </p:sp>
      <p:sp>
        <p:nvSpPr>
          <p:cNvPr id="69" name="H-skyline2-outline"/>
          <p:cNvSpPr/>
          <p:nvPr/>
        </p:nvSpPr>
        <p:spPr bwMode="auto">
          <a:xfrm>
            <a:off x="4053840" y="2383714"/>
            <a:ext cx="778669" cy="895350"/>
          </a:xfrm>
          <a:custGeom>
            <a:avLst/>
            <a:gdLst>
              <a:gd name="connsiteX0" fmla="*/ 1038225 w 1038225"/>
              <a:gd name="connsiteY0" fmla="*/ 1193800 h 1193800"/>
              <a:gd name="connsiteX1" fmla="*/ 1038225 w 1038225"/>
              <a:gd name="connsiteY1" fmla="*/ 838200 h 1193800"/>
              <a:gd name="connsiteX2" fmla="*/ 815975 w 1038225"/>
              <a:gd name="connsiteY2" fmla="*/ 838200 h 1193800"/>
              <a:gd name="connsiteX3" fmla="*/ 815975 w 1038225"/>
              <a:gd name="connsiteY3" fmla="*/ 466725 h 1193800"/>
              <a:gd name="connsiteX4" fmla="*/ 479425 w 1038225"/>
              <a:gd name="connsiteY4" fmla="*/ 466725 h 1193800"/>
              <a:gd name="connsiteX5" fmla="*/ 479425 w 1038225"/>
              <a:gd name="connsiteY5" fmla="*/ 0 h 1193800"/>
              <a:gd name="connsiteX6" fmla="*/ 0 w 1038225"/>
              <a:gd name="connsiteY6" fmla="*/ 0 h 1193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38225" h="1193800">
                <a:moveTo>
                  <a:pt x="1038225" y="1193800"/>
                </a:moveTo>
                <a:lnTo>
                  <a:pt x="1038225" y="838200"/>
                </a:lnTo>
                <a:lnTo>
                  <a:pt x="815975" y="838200"/>
                </a:lnTo>
                <a:lnTo>
                  <a:pt x="815975" y="466725"/>
                </a:lnTo>
                <a:lnTo>
                  <a:pt x="479425" y="466725"/>
                </a:lnTo>
                <a:lnTo>
                  <a:pt x="479425" y="0"/>
                </a:lnTo>
                <a:lnTo>
                  <a:pt x="0" y="0"/>
                </a:lnTo>
              </a:path>
            </a:pathLst>
          </a:custGeom>
          <a:noFill/>
          <a:ln w="19050" cap="flat" cmpd="sng" algn="ctr">
            <a:solidFill>
              <a:srgbClr val="7A0019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latin typeface="Times New Roman" pitchFamily="18" charset="0"/>
              <a:ea typeface="굴림" pitchFamily="34" charset="-127"/>
            </a:endParaRPr>
          </a:p>
        </p:txBody>
      </p:sp>
      <p:sp>
        <p:nvSpPr>
          <p:cNvPr id="37" name="H-skyline1-outline"/>
          <p:cNvSpPr/>
          <p:nvPr/>
        </p:nvSpPr>
        <p:spPr bwMode="auto">
          <a:xfrm>
            <a:off x="2335322" y="2565358"/>
            <a:ext cx="950119" cy="685800"/>
          </a:xfrm>
          <a:custGeom>
            <a:avLst/>
            <a:gdLst>
              <a:gd name="connsiteX0" fmla="*/ 1266825 w 1266825"/>
              <a:gd name="connsiteY0" fmla="*/ 914400 h 914400"/>
              <a:gd name="connsiteX1" fmla="*/ 1266825 w 1266825"/>
              <a:gd name="connsiteY1" fmla="*/ 409575 h 914400"/>
              <a:gd name="connsiteX2" fmla="*/ 847725 w 1266825"/>
              <a:gd name="connsiteY2" fmla="*/ 409575 h 914400"/>
              <a:gd name="connsiteX3" fmla="*/ 847725 w 1266825"/>
              <a:gd name="connsiteY3" fmla="*/ 0 h 914400"/>
              <a:gd name="connsiteX4" fmla="*/ 0 w 1266825"/>
              <a:gd name="connsiteY4" fmla="*/ 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66825" h="914400">
                <a:moveTo>
                  <a:pt x="1266825" y="914400"/>
                </a:moveTo>
                <a:lnTo>
                  <a:pt x="1266825" y="409575"/>
                </a:lnTo>
                <a:lnTo>
                  <a:pt x="847725" y="409575"/>
                </a:lnTo>
                <a:lnTo>
                  <a:pt x="847725" y="0"/>
                </a:lnTo>
                <a:lnTo>
                  <a:pt x="0" y="0"/>
                </a:lnTo>
              </a:path>
            </a:pathLst>
          </a:custGeom>
          <a:noFill/>
          <a:ln w="19050" cap="flat" cmpd="sng" algn="ctr">
            <a:solidFill>
              <a:srgbClr val="7A0019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latin typeface="Times New Roman" pitchFamily="18" charset="0"/>
              <a:ea typeface="굴림" pitchFamily="34" charset="-127"/>
            </a:endParaRPr>
          </a:p>
        </p:txBody>
      </p:sp>
      <p:grpSp>
        <p:nvGrpSpPr>
          <p:cNvPr id="97" name="H-part4-small"/>
          <p:cNvGrpSpPr/>
          <p:nvPr/>
        </p:nvGrpSpPr>
        <p:grpSpPr>
          <a:xfrm>
            <a:off x="3597402" y="4343400"/>
            <a:ext cx="1584198" cy="1330452"/>
            <a:chOff x="3823011" y="4595512"/>
            <a:chExt cx="2112264" cy="1773936"/>
          </a:xfrm>
        </p:grpSpPr>
        <p:grpSp>
          <p:nvGrpSpPr>
            <p:cNvPr id="87" name="H-skyline4-points"/>
            <p:cNvGrpSpPr/>
            <p:nvPr/>
          </p:nvGrpSpPr>
          <p:grpSpPr>
            <a:xfrm>
              <a:off x="4360990" y="4627690"/>
              <a:ext cx="1262602" cy="1302138"/>
              <a:chOff x="4360990" y="4627690"/>
              <a:chExt cx="1262602" cy="1302138"/>
            </a:xfrm>
          </p:grpSpPr>
          <p:sp>
            <p:nvSpPr>
              <p:cNvPr id="83" name="Oval 82"/>
              <p:cNvSpPr/>
              <p:nvPr/>
            </p:nvSpPr>
            <p:spPr bwMode="auto">
              <a:xfrm>
                <a:off x="4360990" y="4627690"/>
                <a:ext cx="82296" cy="82296"/>
              </a:xfrm>
              <a:prstGeom prst="ellipse">
                <a:avLst/>
              </a:prstGeom>
              <a:solidFill>
                <a:srgbClr val="7A0019"/>
              </a:solidFill>
              <a:ln w="381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68580" tIns="34290" rIns="68580" bIns="3429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latin typeface="Times New Roman" pitchFamily="18" charset="0"/>
                  <a:ea typeface="굴림" pitchFamily="34" charset="-127"/>
                </a:endParaRPr>
              </a:p>
            </p:txBody>
          </p:sp>
          <p:sp>
            <p:nvSpPr>
              <p:cNvPr id="84" name="Oval 83"/>
              <p:cNvSpPr/>
              <p:nvPr/>
            </p:nvSpPr>
            <p:spPr bwMode="auto">
              <a:xfrm>
                <a:off x="4632877" y="5417582"/>
                <a:ext cx="82296" cy="82296"/>
              </a:xfrm>
              <a:prstGeom prst="ellipse">
                <a:avLst/>
              </a:prstGeom>
              <a:solidFill>
                <a:srgbClr val="7A0019"/>
              </a:solidFill>
              <a:ln w="381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68580" tIns="34290" rIns="68580" bIns="3429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latin typeface="Times New Roman" pitchFamily="18" charset="0"/>
                  <a:ea typeface="굴림" pitchFamily="34" charset="-127"/>
                </a:endParaRPr>
              </a:p>
            </p:txBody>
          </p:sp>
          <p:sp>
            <p:nvSpPr>
              <p:cNvPr id="85" name="Oval 84"/>
              <p:cNvSpPr/>
              <p:nvPr/>
            </p:nvSpPr>
            <p:spPr bwMode="auto">
              <a:xfrm>
                <a:off x="5541296" y="5847532"/>
                <a:ext cx="82296" cy="82296"/>
              </a:xfrm>
              <a:prstGeom prst="ellipse">
                <a:avLst/>
              </a:prstGeom>
              <a:solidFill>
                <a:srgbClr val="7A0019"/>
              </a:solidFill>
              <a:ln w="381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68580" tIns="34290" rIns="68580" bIns="3429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latin typeface="Times New Roman" pitchFamily="18" charset="0"/>
                  <a:ea typeface="굴림" pitchFamily="34" charset="-127"/>
                </a:endParaRPr>
              </a:p>
            </p:txBody>
          </p:sp>
        </p:grpSp>
        <p:sp>
          <p:nvSpPr>
            <p:cNvPr id="93" name="H-part4-small"/>
            <p:cNvSpPr/>
            <p:nvPr/>
          </p:nvSpPr>
          <p:spPr bwMode="auto">
            <a:xfrm>
              <a:off x="3823011" y="4595512"/>
              <a:ext cx="2112264" cy="1773936"/>
            </a:xfrm>
            <a:prstGeom prst="rect">
              <a:avLst/>
            </a:prstGeom>
            <a:noFill/>
            <a:ln w="19050" cap="flat" cmpd="sng" algn="ctr">
              <a:solidFill>
                <a:srgbClr val="7A0019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68580" tIns="34290" rIns="68580" bIns="3429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latin typeface="Times New Roman" pitchFamily="18" charset="0"/>
                <a:ea typeface="굴림" pitchFamily="34" charset="-127"/>
              </a:endParaRPr>
            </a:p>
          </p:txBody>
        </p:sp>
      </p:grpSp>
      <p:grpSp>
        <p:nvGrpSpPr>
          <p:cNvPr id="96" name="H-part3-small"/>
          <p:cNvGrpSpPr/>
          <p:nvPr/>
        </p:nvGrpSpPr>
        <p:grpSpPr>
          <a:xfrm>
            <a:off x="1825560" y="4351941"/>
            <a:ext cx="1584198" cy="1330452"/>
            <a:chOff x="888278" y="4595512"/>
            <a:chExt cx="2112264" cy="1773936"/>
          </a:xfrm>
        </p:grpSpPr>
        <p:grpSp>
          <p:nvGrpSpPr>
            <p:cNvPr id="88" name="H-skyline3-points"/>
            <p:cNvGrpSpPr/>
            <p:nvPr/>
          </p:nvGrpSpPr>
          <p:grpSpPr>
            <a:xfrm>
              <a:off x="1534756" y="5028558"/>
              <a:ext cx="743834" cy="1150435"/>
              <a:chOff x="1534756" y="5028558"/>
              <a:chExt cx="743834" cy="1150435"/>
            </a:xfrm>
          </p:grpSpPr>
          <p:sp>
            <p:nvSpPr>
              <p:cNvPr id="78" name="Oval 77"/>
              <p:cNvSpPr/>
              <p:nvPr/>
            </p:nvSpPr>
            <p:spPr bwMode="auto">
              <a:xfrm>
                <a:off x="1534756" y="5028558"/>
                <a:ext cx="82296" cy="82296"/>
              </a:xfrm>
              <a:prstGeom prst="ellipse">
                <a:avLst/>
              </a:prstGeom>
              <a:solidFill>
                <a:srgbClr val="7A0019"/>
              </a:solidFill>
              <a:ln w="381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68580" tIns="34290" rIns="68580" bIns="3429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latin typeface="Times New Roman" pitchFamily="18" charset="0"/>
                  <a:ea typeface="굴림" pitchFamily="34" charset="-127"/>
                </a:endParaRPr>
              </a:p>
            </p:txBody>
          </p:sp>
          <p:sp>
            <p:nvSpPr>
              <p:cNvPr id="79" name="Oval 78"/>
              <p:cNvSpPr/>
              <p:nvPr/>
            </p:nvSpPr>
            <p:spPr bwMode="auto">
              <a:xfrm>
                <a:off x="1926650" y="5059942"/>
                <a:ext cx="82296" cy="82296"/>
              </a:xfrm>
              <a:prstGeom prst="ellipse">
                <a:avLst/>
              </a:prstGeom>
              <a:solidFill>
                <a:srgbClr val="7A0019"/>
              </a:solidFill>
              <a:ln w="381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68580" tIns="34290" rIns="68580" bIns="3429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latin typeface="Times New Roman" pitchFamily="18" charset="0"/>
                  <a:ea typeface="굴림" pitchFamily="34" charset="-127"/>
                </a:endParaRPr>
              </a:p>
            </p:txBody>
          </p:sp>
          <p:sp>
            <p:nvSpPr>
              <p:cNvPr id="81" name="Oval 80"/>
              <p:cNvSpPr/>
              <p:nvPr/>
            </p:nvSpPr>
            <p:spPr bwMode="auto">
              <a:xfrm>
                <a:off x="2043065" y="5781109"/>
                <a:ext cx="82296" cy="82296"/>
              </a:xfrm>
              <a:prstGeom prst="ellipse">
                <a:avLst/>
              </a:prstGeom>
              <a:solidFill>
                <a:srgbClr val="7A0019"/>
              </a:solidFill>
              <a:ln w="381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68580" tIns="34290" rIns="68580" bIns="3429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latin typeface="Times New Roman" pitchFamily="18" charset="0"/>
                  <a:ea typeface="굴림" pitchFamily="34" charset="-127"/>
                </a:endParaRPr>
              </a:p>
            </p:txBody>
          </p:sp>
          <p:sp>
            <p:nvSpPr>
              <p:cNvPr id="82" name="Oval 81"/>
              <p:cNvSpPr/>
              <p:nvPr/>
            </p:nvSpPr>
            <p:spPr bwMode="auto">
              <a:xfrm>
                <a:off x="2196294" y="6096697"/>
                <a:ext cx="82296" cy="82296"/>
              </a:xfrm>
              <a:prstGeom prst="ellipse">
                <a:avLst/>
              </a:prstGeom>
              <a:solidFill>
                <a:srgbClr val="7A0019"/>
              </a:solidFill>
              <a:ln w="381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68580" tIns="34290" rIns="68580" bIns="3429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latin typeface="Times New Roman" pitchFamily="18" charset="0"/>
                  <a:ea typeface="굴림" pitchFamily="34" charset="-127"/>
                </a:endParaRPr>
              </a:p>
            </p:txBody>
          </p:sp>
        </p:grpSp>
        <p:sp>
          <p:nvSpPr>
            <p:cNvPr id="92" name="H-part3-small"/>
            <p:cNvSpPr/>
            <p:nvPr/>
          </p:nvSpPr>
          <p:spPr bwMode="auto">
            <a:xfrm>
              <a:off x="888278" y="4595512"/>
              <a:ext cx="2112264" cy="1773936"/>
            </a:xfrm>
            <a:prstGeom prst="rect">
              <a:avLst/>
            </a:prstGeom>
            <a:noFill/>
            <a:ln w="19050" cap="flat" cmpd="sng" algn="ctr">
              <a:solidFill>
                <a:srgbClr val="7A0019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68580" tIns="34290" rIns="68580" bIns="3429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latin typeface="Times New Roman" pitchFamily="18" charset="0"/>
                <a:ea typeface="굴림" pitchFamily="34" charset="-127"/>
              </a:endParaRPr>
            </a:p>
          </p:txBody>
        </p:sp>
      </p:grpSp>
      <p:grpSp>
        <p:nvGrpSpPr>
          <p:cNvPr id="95" name="H-part2-small"/>
          <p:cNvGrpSpPr/>
          <p:nvPr/>
        </p:nvGrpSpPr>
        <p:grpSpPr>
          <a:xfrm>
            <a:off x="3604299" y="2267659"/>
            <a:ext cx="1584198" cy="1330452"/>
            <a:chOff x="3805690" y="1954236"/>
            <a:chExt cx="2112264" cy="1773936"/>
          </a:xfrm>
        </p:grpSpPr>
        <p:grpSp>
          <p:nvGrpSpPr>
            <p:cNvPr id="72" name="H-skyline2-points"/>
            <p:cNvGrpSpPr/>
            <p:nvPr/>
          </p:nvGrpSpPr>
          <p:grpSpPr>
            <a:xfrm>
              <a:off x="4850068" y="2082927"/>
              <a:ext cx="613455" cy="920736"/>
              <a:chOff x="4850068" y="2082927"/>
              <a:chExt cx="613455" cy="920736"/>
            </a:xfrm>
          </p:grpSpPr>
          <p:sp>
            <p:nvSpPr>
              <p:cNvPr id="73" name="Oval 72"/>
              <p:cNvSpPr/>
              <p:nvPr/>
            </p:nvSpPr>
            <p:spPr bwMode="auto">
              <a:xfrm>
                <a:off x="4850068" y="2082927"/>
                <a:ext cx="82296" cy="82296"/>
              </a:xfrm>
              <a:prstGeom prst="ellipse">
                <a:avLst/>
              </a:prstGeom>
              <a:solidFill>
                <a:srgbClr val="7A0019"/>
              </a:solidFill>
              <a:ln w="381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68580" tIns="34290" rIns="68580" bIns="3429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latin typeface="Times New Roman" pitchFamily="18" charset="0"/>
                  <a:ea typeface="굴림" pitchFamily="34" charset="-127"/>
                </a:endParaRPr>
              </a:p>
            </p:txBody>
          </p:sp>
          <p:sp>
            <p:nvSpPr>
              <p:cNvPr id="74" name="Oval 73"/>
              <p:cNvSpPr/>
              <p:nvPr/>
            </p:nvSpPr>
            <p:spPr bwMode="auto">
              <a:xfrm>
                <a:off x="5183865" y="2551446"/>
                <a:ext cx="82296" cy="82296"/>
              </a:xfrm>
              <a:prstGeom prst="ellipse">
                <a:avLst/>
              </a:prstGeom>
              <a:solidFill>
                <a:srgbClr val="7A0019"/>
              </a:solidFill>
              <a:ln w="381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68580" tIns="34290" rIns="68580" bIns="3429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latin typeface="Times New Roman" pitchFamily="18" charset="0"/>
                  <a:ea typeface="굴림" pitchFamily="34" charset="-127"/>
                </a:endParaRPr>
              </a:p>
            </p:txBody>
          </p:sp>
          <p:sp>
            <p:nvSpPr>
              <p:cNvPr id="75" name="Oval 74"/>
              <p:cNvSpPr/>
              <p:nvPr/>
            </p:nvSpPr>
            <p:spPr bwMode="auto">
              <a:xfrm>
                <a:off x="5381227" y="2921367"/>
                <a:ext cx="82296" cy="82296"/>
              </a:xfrm>
              <a:prstGeom prst="ellipse">
                <a:avLst/>
              </a:prstGeom>
              <a:solidFill>
                <a:srgbClr val="7A0019"/>
              </a:solidFill>
              <a:ln w="381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68580" tIns="34290" rIns="68580" bIns="3429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latin typeface="Times New Roman" pitchFamily="18" charset="0"/>
                  <a:ea typeface="굴림" pitchFamily="34" charset="-127"/>
                </a:endParaRPr>
              </a:p>
            </p:txBody>
          </p:sp>
        </p:grpSp>
        <p:sp>
          <p:nvSpPr>
            <p:cNvPr id="91" name="H-part2-small"/>
            <p:cNvSpPr/>
            <p:nvPr/>
          </p:nvSpPr>
          <p:spPr bwMode="auto">
            <a:xfrm>
              <a:off x="3805690" y="1954236"/>
              <a:ext cx="2112264" cy="1773936"/>
            </a:xfrm>
            <a:prstGeom prst="rect">
              <a:avLst/>
            </a:prstGeom>
            <a:noFill/>
            <a:ln w="19050" cap="flat" cmpd="sng" algn="ctr">
              <a:solidFill>
                <a:srgbClr val="7A0019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68580" tIns="34290" rIns="68580" bIns="3429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latin typeface="Times New Roman" pitchFamily="18" charset="0"/>
                <a:ea typeface="굴림" pitchFamily="34" charset="-127"/>
              </a:endParaRPr>
            </a:p>
          </p:txBody>
        </p:sp>
      </p:grpSp>
      <p:grpSp>
        <p:nvGrpSpPr>
          <p:cNvPr id="94" name="H-part1-small"/>
          <p:cNvGrpSpPr/>
          <p:nvPr/>
        </p:nvGrpSpPr>
        <p:grpSpPr>
          <a:xfrm>
            <a:off x="1804652" y="2271316"/>
            <a:ext cx="1584198" cy="1330452"/>
            <a:chOff x="898508" y="1979051"/>
            <a:chExt cx="2112264" cy="1773936"/>
          </a:xfrm>
        </p:grpSpPr>
        <p:grpSp>
          <p:nvGrpSpPr>
            <p:cNvPr id="86" name="H-skyline1-points"/>
            <p:cNvGrpSpPr/>
            <p:nvPr/>
          </p:nvGrpSpPr>
          <p:grpSpPr>
            <a:xfrm>
              <a:off x="2414215" y="2326711"/>
              <a:ext cx="500308" cy="491469"/>
              <a:chOff x="2414215" y="2326711"/>
              <a:chExt cx="500308" cy="491469"/>
            </a:xfrm>
          </p:grpSpPr>
          <p:sp>
            <p:nvSpPr>
              <p:cNvPr id="76" name="Oval 75"/>
              <p:cNvSpPr/>
              <p:nvPr/>
            </p:nvSpPr>
            <p:spPr bwMode="auto">
              <a:xfrm>
                <a:off x="2414215" y="2326711"/>
                <a:ext cx="82296" cy="82296"/>
              </a:xfrm>
              <a:prstGeom prst="ellipse">
                <a:avLst/>
              </a:prstGeom>
              <a:solidFill>
                <a:srgbClr val="7A0019"/>
              </a:solidFill>
              <a:ln w="381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68580" tIns="34290" rIns="68580" bIns="3429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latin typeface="Times New Roman" pitchFamily="18" charset="0"/>
                  <a:ea typeface="굴림" pitchFamily="34" charset="-127"/>
                </a:endParaRPr>
              </a:p>
            </p:txBody>
          </p:sp>
          <p:sp>
            <p:nvSpPr>
              <p:cNvPr id="77" name="Oval 76"/>
              <p:cNvSpPr/>
              <p:nvPr/>
            </p:nvSpPr>
            <p:spPr bwMode="auto">
              <a:xfrm>
                <a:off x="2832227" y="2735884"/>
                <a:ext cx="82296" cy="82296"/>
              </a:xfrm>
              <a:prstGeom prst="ellipse">
                <a:avLst/>
              </a:prstGeom>
              <a:solidFill>
                <a:srgbClr val="7A0019"/>
              </a:solidFill>
              <a:ln w="381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68580" tIns="34290" rIns="68580" bIns="3429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latin typeface="Times New Roman" pitchFamily="18" charset="0"/>
                  <a:ea typeface="굴림" pitchFamily="34" charset="-127"/>
                </a:endParaRPr>
              </a:p>
            </p:txBody>
          </p:sp>
        </p:grpSp>
        <p:sp>
          <p:nvSpPr>
            <p:cNvPr id="90" name="H-part1-small"/>
            <p:cNvSpPr/>
            <p:nvPr/>
          </p:nvSpPr>
          <p:spPr bwMode="auto">
            <a:xfrm>
              <a:off x="898508" y="1979051"/>
              <a:ext cx="2112264" cy="1773936"/>
            </a:xfrm>
            <a:prstGeom prst="rect">
              <a:avLst/>
            </a:prstGeom>
            <a:noFill/>
            <a:ln w="19050" cap="flat" cmpd="sng" algn="ctr">
              <a:solidFill>
                <a:srgbClr val="7A0019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68580" tIns="34290" rIns="68580" bIns="3429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latin typeface="Times New Roman" pitchFamily="18" charset="0"/>
                <a:ea typeface="굴림" pitchFamily="34" charset="-127"/>
              </a:endParaRPr>
            </a:p>
          </p:txBody>
        </p:sp>
      </p:grpSp>
      <p:sp>
        <p:nvSpPr>
          <p:cNvPr id="101" name="H-skyline-outline-all"/>
          <p:cNvSpPr/>
          <p:nvPr/>
        </p:nvSpPr>
        <p:spPr bwMode="auto">
          <a:xfrm>
            <a:off x="2501900" y="2772966"/>
            <a:ext cx="2418160" cy="1532334"/>
          </a:xfrm>
          <a:custGeom>
            <a:avLst/>
            <a:gdLst>
              <a:gd name="connsiteX0" fmla="*/ 3224213 w 3224213"/>
              <a:gd name="connsiteY0" fmla="*/ 2043112 h 2043112"/>
              <a:gd name="connsiteX1" fmla="*/ 3224213 w 3224213"/>
              <a:gd name="connsiteY1" fmla="*/ 1490662 h 2043112"/>
              <a:gd name="connsiteX2" fmla="*/ 2390775 w 3224213"/>
              <a:gd name="connsiteY2" fmla="*/ 1490662 h 2043112"/>
              <a:gd name="connsiteX3" fmla="*/ 2390775 w 3224213"/>
              <a:gd name="connsiteY3" fmla="*/ 666750 h 2043112"/>
              <a:gd name="connsiteX4" fmla="*/ 1390650 w 3224213"/>
              <a:gd name="connsiteY4" fmla="*/ 666750 h 2043112"/>
              <a:gd name="connsiteX5" fmla="*/ 1390650 w 3224213"/>
              <a:gd name="connsiteY5" fmla="*/ 223837 h 2043112"/>
              <a:gd name="connsiteX6" fmla="*/ 390525 w 3224213"/>
              <a:gd name="connsiteY6" fmla="*/ 223837 h 2043112"/>
              <a:gd name="connsiteX7" fmla="*/ 390525 w 3224213"/>
              <a:gd name="connsiteY7" fmla="*/ 0 h 2043112"/>
              <a:gd name="connsiteX8" fmla="*/ 0 w 3224213"/>
              <a:gd name="connsiteY8" fmla="*/ 0 h 20431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224213" h="2043112">
                <a:moveTo>
                  <a:pt x="3224213" y="2043112"/>
                </a:moveTo>
                <a:lnTo>
                  <a:pt x="3224213" y="1490662"/>
                </a:lnTo>
                <a:lnTo>
                  <a:pt x="2390775" y="1490662"/>
                </a:lnTo>
                <a:lnTo>
                  <a:pt x="2390775" y="666750"/>
                </a:lnTo>
                <a:lnTo>
                  <a:pt x="1390650" y="666750"/>
                </a:lnTo>
                <a:lnTo>
                  <a:pt x="1390650" y="223837"/>
                </a:lnTo>
                <a:lnTo>
                  <a:pt x="390525" y="223837"/>
                </a:lnTo>
                <a:lnTo>
                  <a:pt x="390525" y="0"/>
                </a:lnTo>
                <a:lnTo>
                  <a:pt x="0" y="0"/>
                </a:lnTo>
              </a:path>
            </a:pathLst>
          </a:custGeom>
          <a:noFill/>
          <a:ln w="38100" cap="flat" cmpd="sng" algn="ctr">
            <a:solidFill>
              <a:srgbClr val="7A0019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latin typeface="Times New Roman" pitchFamily="18" charset="0"/>
              <a:ea typeface="굴림" pitchFamily="34" charset="-127"/>
            </a:endParaRPr>
          </a:p>
        </p:txBody>
      </p:sp>
      <p:grpSp>
        <p:nvGrpSpPr>
          <p:cNvPr id="106" name="H-skyline-points-all"/>
          <p:cNvGrpSpPr/>
          <p:nvPr/>
        </p:nvGrpSpPr>
        <p:grpSpPr>
          <a:xfrm>
            <a:off x="2717968" y="2711720"/>
            <a:ext cx="2240064" cy="1235688"/>
            <a:chOff x="2359466" y="2398883"/>
            <a:chExt cx="2986752" cy="1647584"/>
          </a:xfrm>
        </p:grpSpPr>
        <p:sp>
          <p:nvSpPr>
            <p:cNvPr id="102" name="Oval 101"/>
            <p:cNvSpPr/>
            <p:nvPr/>
          </p:nvSpPr>
          <p:spPr bwMode="auto">
            <a:xfrm>
              <a:off x="5181626" y="3886810"/>
              <a:ext cx="164592" cy="159657"/>
            </a:xfrm>
            <a:prstGeom prst="ellipse">
              <a:avLst/>
            </a:prstGeom>
            <a:solidFill>
              <a:srgbClr val="7A0019"/>
            </a:solidFill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68580" tIns="34290" rIns="68580" bIns="3429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latin typeface="Times New Roman" pitchFamily="18" charset="0"/>
                <a:ea typeface="굴림" pitchFamily="34" charset="-127"/>
              </a:endParaRPr>
            </a:p>
          </p:txBody>
        </p:sp>
        <p:sp>
          <p:nvSpPr>
            <p:cNvPr id="103" name="Oval 102"/>
            <p:cNvSpPr/>
            <p:nvPr/>
          </p:nvSpPr>
          <p:spPr bwMode="auto">
            <a:xfrm>
              <a:off x="4356907" y="3056646"/>
              <a:ext cx="164592" cy="159657"/>
            </a:xfrm>
            <a:prstGeom prst="ellipse">
              <a:avLst/>
            </a:prstGeom>
            <a:solidFill>
              <a:srgbClr val="7A0019"/>
            </a:solidFill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68580" tIns="34290" rIns="68580" bIns="3429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latin typeface="Times New Roman" pitchFamily="18" charset="0"/>
                <a:ea typeface="굴림" pitchFamily="34" charset="-127"/>
              </a:endParaRPr>
            </a:p>
          </p:txBody>
        </p:sp>
        <p:sp>
          <p:nvSpPr>
            <p:cNvPr id="104" name="Oval 103"/>
            <p:cNvSpPr/>
            <p:nvPr/>
          </p:nvSpPr>
          <p:spPr bwMode="auto">
            <a:xfrm>
              <a:off x="3345480" y="2619456"/>
              <a:ext cx="164592" cy="159657"/>
            </a:xfrm>
            <a:prstGeom prst="ellipse">
              <a:avLst/>
            </a:prstGeom>
            <a:solidFill>
              <a:srgbClr val="7A0019"/>
            </a:solidFill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68580" tIns="34290" rIns="68580" bIns="3429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latin typeface="Times New Roman" pitchFamily="18" charset="0"/>
                <a:ea typeface="굴림" pitchFamily="34" charset="-127"/>
              </a:endParaRPr>
            </a:p>
          </p:txBody>
        </p:sp>
        <p:sp>
          <p:nvSpPr>
            <p:cNvPr id="105" name="Oval 104"/>
            <p:cNvSpPr/>
            <p:nvPr/>
          </p:nvSpPr>
          <p:spPr bwMode="auto">
            <a:xfrm>
              <a:off x="2359466" y="2398883"/>
              <a:ext cx="164592" cy="159657"/>
            </a:xfrm>
            <a:prstGeom prst="ellipse">
              <a:avLst/>
            </a:prstGeom>
            <a:solidFill>
              <a:srgbClr val="7A0019"/>
            </a:solidFill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68580" tIns="34290" rIns="68580" bIns="3429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latin typeface="Times New Roman" pitchFamily="18" charset="0"/>
                <a:ea typeface="굴림" pitchFamily="34" charset="-127"/>
              </a:endParaRPr>
            </a:p>
          </p:txBody>
        </p:sp>
      </p:grpSp>
      <p:grpSp>
        <p:nvGrpSpPr>
          <p:cNvPr id="80" name="SH-Points-4"/>
          <p:cNvGrpSpPr/>
          <p:nvPr/>
        </p:nvGrpSpPr>
        <p:grpSpPr>
          <a:xfrm>
            <a:off x="7391589" y="3932065"/>
            <a:ext cx="1430839" cy="1234168"/>
            <a:chOff x="8499085" y="3881777"/>
            <a:chExt cx="1907785" cy="1645557"/>
          </a:xfrm>
        </p:grpSpPr>
        <p:sp>
          <p:nvSpPr>
            <p:cNvPr id="89" name="Oval 88"/>
            <p:cNvSpPr/>
            <p:nvPr/>
          </p:nvSpPr>
          <p:spPr bwMode="auto">
            <a:xfrm>
              <a:off x="9531187" y="4273891"/>
              <a:ext cx="145143" cy="159657"/>
            </a:xfrm>
            <a:prstGeom prst="ellipse">
              <a:avLst/>
            </a:prstGeom>
            <a:solidFill>
              <a:srgbClr val="7A0019"/>
            </a:solidFill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68580" tIns="34290" rIns="68580" bIns="3429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latin typeface="Times New Roman" pitchFamily="18" charset="0"/>
                <a:ea typeface="굴림" pitchFamily="34" charset="-127"/>
              </a:endParaRPr>
            </a:p>
          </p:txBody>
        </p:sp>
        <p:sp>
          <p:nvSpPr>
            <p:cNvPr id="98" name="Oval 97"/>
            <p:cNvSpPr/>
            <p:nvPr/>
          </p:nvSpPr>
          <p:spPr bwMode="auto">
            <a:xfrm>
              <a:off x="8499085" y="3881777"/>
              <a:ext cx="145143" cy="159657"/>
            </a:xfrm>
            <a:prstGeom prst="ellipse">
              <a:avLst/>
            </a:prstGeom>
            <a:solidFill>
              <a:srgbClr val="7A0019"/>
            </a:solidFill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68580" tIns="34290" rIns="68580" bIns="3429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latin typeface="Times New Roman" pitchFamily="18" charset="0"/>
                <a:ea typeface="굴림" pitchFamily="34" charset="-127"/>
              </a:endParaRPr>
            </a:p>
          </p:txBody>
        </p:sp>
        <p:sp>
          <p:nvSpPr>
            <p:cNvPr id="99" name="Oval 98"/>
            <p:cNvSpPr/>
            <p:nvPr/>
          </p:nvSpPr>
          <p:spPr bwMode="auto">
            <a:xfrm>
              <a:off x="10261727" y="3881777"/>
              <a:ext cx="145143" cy="159657"/>
            </a:xfrm>
            <a:prstGeom prst="ellipse">
              <a:avLst/>
            </a:prstGeom>
            <a:solidFill>
              <a:srgbClr val="7A0019"/>
            </a:solidFill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68580" tIns="34290" rIns="68580" bIns="3429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latin typeface="Times New Roman" pitchFamily="18" charset="0"/>
                <a:ea typeface="굴림" pitchFamily="34" charset="-127"/>
              </a:endParaRPr>
            </a:p>
          </p:txBody>
        </p:sp>
        <p:sp>
          <p:nvSpPr>
            <p:cNvPr id="100" name="Oval 99"/>
            <p:cNvSpPr/>
            <p:nvPr/>
          </p:nvSpPr>
          <p:spPr bwMode="auto">
            <a:xfrm>
              <a:off x="9819885" y="4897777"/>
              <a:ext cx="145143" cy="159657"/>
            </a:xfrm>
            <a:prstGeom prst="ellipse">
              <a:avLst/>
            </a:prstGeom>
            <a:solidFill>
              <a:srgbClr val="7A0019"/>
            </a:solidFill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68580" tIns="34290" rIns="68580" bIns="3429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latin typeface="Times New Roman" pitchFamily="18" charset="0"/>
                <a:ea typeface="굴림" pitchFamily="34" charset="-127"/>
              </a:endParaRPr>
            </a:p>
          </p:txBody>
        </p:sp>
        <p:sp>
          <p:nvSpPr>
            <p:cNvPr id="107" name="Oval 106"/>
            <p:cNvSpPr/>
            <p:nvPr/>
          </p:nvSpPr>
          <p:spPr bwMode="auto">
            <a:xfrm>
              <a:off x="8966572" y="5367677"/>
              <a:ext cx="145143" cy="159657"/>
            </a:xfrm>
            <a:prstGeom prst="ellipse">
              <a:avLst/>
            </a:prstGeom>
            <a:solidFill>
              <a:srgbClr val="7A0019"/>
            </a:solidFill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68580" tIns="34290" rIns="68580" bIns="3429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latin typeface="Times New Roman" pitchFamily="18" charset="0"/>
                <a:ea typeface="굴림" pitchFamily="34" charset="-127"/>
              </a:endParaRPr>
            </a:p>
          </p:txBody>
        </p:sp>
        <p:sp>
          <p:nvSpPr>
            <p:cNvPr id="108" name="Oval 107"/>
            <p:cNvSpPr/>
            <p:nvPr/>
          </p:nvSpPr>
          <p:spPr bwMode="auto">
            <a:xfrm>
              <a:off x="8694967" y="4733686"/>
              <a:ext cx="145143" cy="159657"/>
            </a:xfrm>
            <a:prstGeom prst="ellipse">
              <a:avLst/>
            </a:prstGeom>
            <a:solidFill>
              <a:srgbClr val="7A0019"/>
            </a:solidFill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68580" tIns="34290" rIns="68580" bIns="3429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latin typeface="Times New Roman" pitchFamily="18" charset="0"/>
                <a:ea typeface="굴림" pitchFamily="34" charset="-127"/>
              </a:endParaRPr>
            </a:p>
          </p:txBody>
        </p:sp>
      </p:grpSp>
      <p:grpSp>
        <p:nvGrpSpPr>
          <p:cNvPr id="109" name="SH-Points-3"/>
          <p:cNvGrpSpPr/>
          <p:nvPr/>
        </p:nvGrpSpPr>
        <p:grpSpPr>
          <a:xfrm>
            <a:off x="6362739" y="4051806"/>
            <a:ext cx="768503" cy="1240844"/>
            <a:chOff x="7127288" y="4041434"/>
            <a:chExt cx="1024670" cy="1654458"/>
          </a:xfrm>
          <a:solidFill>
            <a:srgbClr val="7A0019"/>
          </a:solidFill>
        </p:grpSpPr>
        <p:sp>
          <p:nvSpPr>
            <p:cNvPr id="110" name="Oval 109"/>
            <p:cNvSpPr/>
            <p:nvPr/>
          </p:nvSpPr>
          <p:spPr bwMode="auto">
            <a:xfrm>
              <a:off x="8006815" y="4041434"/>
              <a:ext cx="145143" cy="159657"/>
            </a:xfrm>
            <a:prstGeom prst="ellipse">
              <a:avLst/>
            </a:prstGeom>
            <a:grpFill/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68580" tIns="34290" rIns="68580" bIns="3429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latin typeface="Times New Roman" pitchFamily="18" charset="0"/>
                <a:ea typeface="굴림" pitchFamily="34" charset="-127"/>
              </a:endParaRPr>
            </a:p>
          </p:txBody>
        </p:sp>
        <p:sp>
          <p:nvSpPr>
            <p:cNvPr id="111" name="Oval 110"/>
            <p:cNvSpPr/>
            <p:nvPr/>
          </p:nvSpPr>
          <p:spPr bwMode="auto">
            <a:xfrm>
              <a:off x="7127288" y="4574029"/>
              <a:ext cx="145143" cy="159657"/>
            </a:xfrm>
            <a:prstGeom prst="ellipse">
              <a:avLst/>
            </a:prstGeom>
            <a:grpFill/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68580" tIns="34290" rIns="68580" bIns="3429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latin typeface="Times New Roman" pitchFamily="18" charset="0"/>
                <a:ea typeface="굴림" pitchFamily="34" charset="-127"/>
              </a:endParaRPr>
            </a:p>
          </p:txBody>
        </p:sp>
        <p:sp>
          <p:nvSpPr>
            <p:cNvPr id="112" name="Oval 111"/>
            <p:cNvSpPr/>
            <p:nvPr/>
          </p:nvSpPr>
          <p:spPr bwMode="auto">
            <a:xfrm>
              <a:off x="7876486" y="4733686"/>
              <a:ext cx="145143" cy="159657"/>
            </a:xfrm>
            <a:prstGeom prst="ellipse">
              <a:avLst/>
            </a:prstGeom>
            <a:grpFill/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68580" tIns="34290" rIns="68580" bIns="3429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latin typeface="Times New Roman" pitchFamily="18" charset="0"/>
                <a:ea typeface="굴림" pitchFamily="34" charset="-127"/>
              </a:endParaRPr>
            </a:p>
          </p:txBody>
        </p:sp>
        <p:sp>
          <p:nvSpPr>
            <p:cNvPr id="113" name="Oval 112"/>
            <p:cNvSpPr/>
            <p:nvPr/>
          </p:nvSpPr>
          <p:spPr bwMode="auto">
            <a:xfrm>
              <a:off x="7302233" y="5536235"/>
              <a:ext cx="145143" cy="159657"/>
            </a:xfrm>
            <a:prstGeom prst="ellipse">
              <a:avLst/>
            </a:prstGeom>
            <a:grpFill/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68580" tIns="34290" rIns="68580" bIns="3429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latin typeface="Times New Roman" pitchFamily="18" charset="0"/>
                <a:ea typeface="굴림" pitchFamily="34" charset="-127"/>
              </a:endParaRPr>
            </a:p>
          </p:txBody>
        </p:sp>
      </p:grpSp>
      <p:grpSp>
        <p:nvGrpSpPr>
          <p:cNvPr id="114" name="SH-Points-2"/>
          <p:cNvGrpSpPr/>
          <p:nvPr/>
        </p:nvGrpSpPr>
        <p:grpSpPr>
          <a:xfrm>
            <a:off x="7335674" y="2983137"/>
            <a:ext cx="852844" cy="798995"/>
            <a:chOff x="8424533" y="2616541"/>
            <a:chExt cx="1137125" cy="1065326"/>
          </a:xfrm>
        </p:grpSpPr>
        <p:sp>
          <p:nvSpPr>
            <p:cNvPr id="115" name="Oval 114"/>
            <p:cNvSpPr/>
            <p:nvPr/>
          </p:nvSpPr>
          <p:spPr bwMode="auto">
            <a:xfrm>
              <a:off x="8462395" y="2616541"/>
              <a:ext cx="145143" cy="159657"/>
            </a:xfrm>
            <a:prstGeom prst="ellipse">
              <a:avLst/>
            </a:prstGeom>
            <a:solidFill>
              <a:srgbClr val="7A0019"/>
            </a:solidFill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68580" tIns="34290" rIns="68580" bIns="3429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latin typeface="Times New Roman" pitchFamily="18" charset="0"/>
                <a:ea typeface="굴림" pitchFamily="34" charset="-127"/>
              </a:endParaRPr>
            </a:p>
          </p:txBody>
        </p:sp>
        <p:sp>
          <p:nvSpPr>
            <p:cNvPr id="116" name="Oval 115"/>
            <p:cNvSpPr/>
            <p:nvPr/>
          </p:nvSpPr>
          <p:spPr bwMode="auto">
            <a:xfrm>
              <a:off x="9416515" y="3072267"/>
              <a:ext cx="145143" cy="159657"/>
            </a:xfrm>
            <a:prstGeom prst="ellipse">
              <a:avLst/>
            </a:prstGeom>
            <a:solidFill>
              <a:srgbClr val="7A0019"/>
            </a:solidFill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68580" tIns="34290" rIns="68580" bIns="3429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latin typeface="Times New Roman" pitchFamily="18" charset="0"/>
                <a:ea typeface="굴림" pitchFamily="34" charset="-127"/>
              </a:endParaRPr>
            </a:p>
          </p:txBody>
        </p:sp>
        <p:sp>
          <p:nvSpPr>
            <p:cNvPr id="117" name="Oval 116"/>
            <p:cNvSpPr/>
            <p:nvPr/>
          </p:nvSpPr>
          <p:spPr bwMode="auto">
            <a:xfrm>
              <a:off x="9111715" y="3522210"/>
              <a:ext cx="145143" cy="159657"/>
            </a:xfrm>
            <a:prstGeom prst="ellipse">
              <a:avLst/>
            </a:prstGeom>
            <a:solidFill>
              <a:srgbClr val="7A0019"/>
            </a:solidFill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68580" tIns="34290" rIns="68580" bIns="3429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latin typeface="Times New Roman" pitchFamily="18" charset="0"/>
                <a:ea typeface="굴림" pitchFamily="34" charset="-127"/>
              </a:endParaRPr>
            </a:p>
          </p:txBody>
        </p:sp>
        <p:sp>
          <p:nvSpPr>
            <p:cNvPr id="118" name="Oval 117"/>
            <p:cNvSpPr/>
            <p:nvPr/>
          </p:nvSpPr>
          <p:spPr bwMode="auto">
            <a:xfrm>
              <a:off x="8424533" y="3275240"/>
              <a:ext cx="145143" cy="159657"/>
            </a:xfrm>
            <a:prstGeom prst="ellipse">
              <a:avLst/>
            </a:prstGeom>
            <a:solidFill>
              <a:srgbClr val="7A0019"/>
            </a:solidFill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68580" tIns="34290" rIns="68580" bIns="3429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latin typeface="Times New Roman" pitchFamily="18" charset="0"/>
                <a:ea typeface="굴림" pitchFamily="34" charset="-127"/>
              </a:endParaRPr>
            </a:p>
          </p:txBody>
        </p:sp>
      </p:grpSp>
      <p:grpSp>
        <p:nvGrpSpPr>
          <p:cNvPr id="119" name="SH-Points1"/>
          <p:cNvGrpSpPr/>
          <p:nvPr/>
        </p:nvGrpSpPr>
        <p:grpSpPr>
          <a:xfrm>
            <a:off x="5869860" y="2851234"/>
            <a:ext cx="1012372" cy="1193771"/>
            <a:chOff x="6470115" y="2440668"/>
            <a:chExt cx="1349829" cy="1591695"/>
          </a:xfrm>
          <a:solidFill>
            <a:srgbClr val="7A0019"/>
          </a:solidFill>
        </p:grpSpPr>
        <p:sp>
          <p:nvSpPr>
            <p:cNvPr id="120" name="Oval 119"/>
            <p:cNvSpPr/>
            <p:nvPr/>
          </p:nvSpPr>
          <p:spPr bwMode="auto">
            <a:xfrm>
              <a:off x="7442572" y="2440668"/>
              <a:ext cx="145143" cy="159657"/>
            </a:xfrm>
            <a:prstGeom prst="ellipse">
              <a:avLst/>
            </a:prstGeom>
            <a:grpFill/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68580" tIns="34290" rIns="68580" bIns="3429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latin typeface="Times New Roman" pitchFamily="18" charset="0"/>
                <a:ea typeface="굴림" pitchFamily="34" charset="-127"/>
              </a:endParaRPr>
            </a:p>
          </p:txBody>
        </p:sp>
        <p:sp>
          <p:nvSpPr>
            <p:cNvPr id="121" name="Oval 120"/>
            <p:cNvSpPr/>
            <p:nvPr/>
          </p:nvSpPr>
          <p:spPr bwMode="auto">
            <a:xfrm>
              <a:off x="6470115" y="3792878"/>
              <a:ext cx="145143" cy="159657"/>
            </a:xfrm>
            <a:prstGeom prst="ellipse">
              <a:avLst/>
            </a:prstGeom>
            <a:grpFill/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68580" tIns="34290" rIns="68580" bIns="3429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latin typeface="Times New Roman" pitchFamily="18" charset="0"/>
                <a:ea typeface="굴림" pitchFamily="34" charset="-127"/>
              </a:endParaRPr>
            </a:p>
          </p:txBody>
        </p:sp>
        <p:sp>
          <p:nvSpPr>
            <p:cNvPr id="122" name="Oval 121"/>
            <p:cNvSpPr/>
            <p:nvPr/>
          </p:nvSpPr>
          <p:spPr bwMode="auto">
            <a:xfrm>
              <a:off x="7054717" y="3872706"/>
              <a:ext cx="145143" cy="159657"/>
            </a:xfrm>
            <a:prstGeom prst="ellipse">
              <a:avLst/>
            </a:prstGeom>
            <a:grpFill/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68580" tIns="34290" rIns="68580" bIns="3429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latin typeface="Times New Roman" pitchFamily="18" charset="0"/>
                <a:ea typeface="굴림" pitchFamily="34" charset="-127"/>
              </a:endParaRPr>
            </a:p>
          </p:txBody>
        </p:sp>
        <p:sp>
          <p:nvSpPr>
            <p:cNvPr id="123" name="Oval 122"/>
            <p:cNvSpPr/>
            <p:nvPr/>
          </p:nvSpPr>
          <p:spPr bwMode="auto">
            <a:xfrm>
              <a:off x="7409505" y="3113768"/>
              <a:ext cx="145143" cy="159657"/>
            </a:xfrm>
            <a:prstGeom prst="ellipse">
              <a:avLst/>
            </a:prstGeom>
            <a:grpFill/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68580" tIns="34290" rIns="68580" bIns="3429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latin typeface="Times New Roman" pitchFamily="18" charset="0"/>
                <a:ea typeface="굴림" pitchFamily="34" charset="-127"/>
              </a:endParaRPr>
            </a:p>
          </p:txBody>
        </p:sp>
        <p:sp>
          <p:nvSpPr>
            <p:cNvPr id="124" name="Oval 123"/>
            <p:cNvSpPr/>
            <p:nvPr/>
          </p:nvSpPr>
          <p:spPr bwMode="auto">
            <a:xfrm>
              <a:off x="7674801" y="3231924"/>
              <a:ext cx="145143" cy="159657"/>
            </a:xfrm>
            <a:prstGeom prst="ellipse">
              <a:avLst/>
            </a:prstGeom>
            <a:grpFill/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68580" tIns="34290" rIns="68580" bIns="3429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latin typeface="Times New Roman" pitchFamily="18" charset="0"/>
                <a:ea typeface="굴림" pitchFamily="34" charset="-127"/>
              </a:endParaRPr>
            </a:p>
          </p:txBody>
        </p:sp>
      </p:grpSp>
      <p:sp>
        <p:nvSpPr>
          <p:cNvPr id="125" name="SH-Partition-4"/>
          <p:cNvSpPr/>
          <p:nvPr/>
        </p:nvSpPr>
        <p:spPr bwMode="auto">
          <a:xfrm>
            <a:off x="7335674" y="3925260"/>
            <a:ext cx="1530200" cy="1367390"/>
          </a:xfrm>
          <a:prstGeom prst="rect">
            <a:avLst/>
          </a:prstGeom>
          <a:noFill/>
          <a:ln w="38100" cap="flat" cmpd="sng" algn="ctr">
            <a:solidFill>
              <a:srgbClr val="7A0019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non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latin typeface="Times New Roman" pitchFamily="18" charset="0"/>
              <a:ea typeface="굴림" pitchFamily="34" charset="-127"/>
            </a:endParaRPr>
          </a:p>
        </p:txBody>
      </p:sp>
      <p:sp>
        <p:nvSpPr>
          <p:cNvPr id="126" name="SH-Partition-3"/>
          <p:cNvSpPr/>
          <p:nvPr/>
        </p:nvSpPr>
        <p:spPr bwMode="auto">
          <a:xfrm>
            <a:off x="6308309" y="4089926"/>
            <a:ext cx="924705" cy="1274206"/>
          </a:xfrm>
          <a:prstGeom prst="rect">
            <a:avLst/>
          </a:prstGeom>
          <a:noFill/>
          <a:ln w="38100" cap="flat" cmpd="sng" algn="ctr">
            <a:solidFill>
              <a:srgbClr val="7A0019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non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latin typeface="Times New Roman" pitchFamily="18" charset="0"/>
              <a:ea typeface="굴림" pitchFamily="34" charset="-127"/>
            </a:endParaRPr>
          </a:p>
        </p:txBody>
      </p:sp>
      <p:sp>
        <p:nvSpPr>
          <p:cNvPr id="127" name="SH-Partition-2"/>
          <p:cNvSpPr/>
          <p:nvPr/>
        </p:nvSpPr>
        <p:spPr bwMode="auto">
          <a:xfrm>
            <a:off x="7233018" y="2885753"/>
            <a:ext cx="1041505" cy="979639"/>
          </a:xfrm>
          <a:prstGeom prst="rect">
            <a:avLst/>
          </a:prstGeom>
          <a:noFill/>
          <a:ln w="38100" cap="flat" cmpd="sng" algn="ctr">
            <a:solidFill>
              <a:srgbClr val="7A0019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non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latin typeface="Times New Roman" pitchFamily="18" charset="0"/>
              <a:ea typeface="굴림" pitchFamily="34" charset="-127"/>
            </a:endParaRPr>
          </a:p>
        </p:txBody>
      </p:sp>
      <p:sp>
        <p:nvSpPr>
          <p:cNvPr id="128" name="SH-Partition-1"/>
          <p:cNvSpPr/>
          <p:nvPr/>
        </p:nvSpPr>
        <p:spPr bwMode="auto">
          <a:xfrm>
            <a:off x="5835110" y="2768672"/>
            <a:ext cx="1131798" cy="1283133"/>
          </a:xfrm>
          <a:prstGeom prst="rect">
            <a:avLst/>
          </a:prstGeom>
          <a:noFill/>
          <a:ln w="38100" cap="flat" cmpd="sng" algn="ctr">
            <a:solidFill>
              <a:srgbClr val="7A0019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non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latin typeface="Times New Roman" pitchFamily="18" charset="0"/>
              <a:ea typeface="굴림" pitchFamily="34" charset="-127"/>
            </a:endParaRPr>
          </a:p>
        </p:txBody>
      </p:sp>
      <p:sp>
        <p:nvSpPr>
          <p:cNvPr id="129" name="SH-Skyline4"/>
          <p:cNvSpPr/>
          <p:nvPr/>
        </p:nvSpPr>
        <p:spPr bwMode="auto">
          <a:xfrm>
            <a:off x="7450732" y="3959875"/>
            <a:ext cx="1328057" cy="1240972"/>
          </a:xfrm>
          <a:custGeom>
            <a:avLst/>
            <a:gdLst>
              <a:gd name="connsiteX0" fmla="*/ 1770743 w 1770743"/>
              <a:gd name="connsiteY0" fmla="*/ 1654629 h 1654629"/>
              <a:gd name="connsiteX1" fmla="*/ 1770743 w 1770743"/>
              <a:gd name="connsiteY1" fmla="*/ 0 h 1654629"/>
              <a:gd name="connsiteX2" fmla="*/ 0 w 1770743"/>
              <a:gd name="connsiteY2" fmla="*/ 0 h 1654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70743" h="1654629">
                <a:moveTo>
                  <a:pt x="1770743" y="1654629"/>
                </a:moveTo>
                <a:lnTo>
                  <a:pt x="1770743" y="0"/>
                </a:lnTo>
                <a:lnTo>
                  <a:pt x="0" y="0"/>
                </a:lnTo>
              </a:path>
            </a:pathLst>
          </a:custGeom>
          <a:noFill/>
          <a:ln w="38100" cap="flat" cmpd="sng" algn="ctr">
            <a:solidFill>
              <a:srgbClr val="7A0019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latin typeface="Times New Roman" pitchFamily="18" charset="0"/>
              <a:ea typeface="굴림" pitchFamily="34" charset="-127"/>
            </a:endParaRPr>
          </a:p>
        </p:txBody>
      </p:sp>
      <p:sp>
        <p:nvSpPr>
          <p:cNvPr id="130" name="SH-Skyline2"/>
          <p:cNvSpPr/>
          <p:nvPr/>
        </p:nvSpPr>
        <p:spPr bwMode="auto">
          <a:xfrm>
            <a:off x="7189474" y="3045476"/>
            <a:ext cx="947057" cy="729343"/>
          </a:xfrm>
          <a:custGeom>
            <a:avLst/>
            <a:gdLst>
              <a:gd name="connsiteX0" fmla="*/ 1262743 w 1262743"/>
              <a:gd name="connsiteY0" fmla="*/ 972457 h 972457"/>
              <a:gd name="connsiteX1" fmla="*/ 1262743 w 1262743"/>
              <a:gd name="connsiteY1" fmla="*/ 449943 h 972457"/>
              <a:gd name="connsiteX2" fmla="*/ 304800 w 1262743"/>
              <a:gd name="connsiteY2" fmla="*/ 449943 h 972457"/>
              <a:gd name="connsiteX3" fmla="*/ 304800 w 1262743"/>
              <a:gd name="connsiteY3" fmla="*/ 0 h 972457"/>
              <a:gd name="connsiteX4" fmla="*/ 0 w 1262743"/>
              <a:gd name="connsiteY4" fmla="*/ 0 h 972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62743" h="972457">
                <a:moveTo>
                  <a:pt x="1262743" y="972457"/>
                </a:moveTo>
                <a:lnTo>
                  <a:pt x="1262743" y="449943"/>
                </a:lnTo>
                <a:lnTo>
                  <a:pt x="304800" y="449943"/>
                </a:lnTo>
                <a:lnTo>
                  <a:pt x="304800" y="0"/>
                </a:lnTo>
                <a:lnTo>
                  <a:pt x="0" y="0"/>
                </a:lnTo>
              </a:path>
            </a:pathLst>
          </a:custGeom>
          <a:noFill/>
          <a:ln w="38100" cap="flat" cmpd="sng" algn="ctr">
            <a:solidFill>
              <a:srgbClr val="7A0019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latin typeface="Times New Roman" pitchFamily="18" charset="0"/>
              <a:ea typeface="굴림" pitchFamily="34" charset="-127"/>
            </a:endParaRPr>
          </a:p>
        </p:txBody>
      </p:sp>
      <p:sp>
        <p:nvSpPr>
          <p:cNvPr id="131" name="SH-Skyline1"/>
          <p:cNvSpPr/>
          <p:nvPr/>
        </p:nvSpPr>
        <p:spPr bwMode="auto">
          <a:xfrm>
            <a:off x="5904960" y="2903961"/>
            <a:ext cx="957943" cy="1077686"/>
          </a:xfrm>
          <a:custGeom>
            <a:avLst/>
            <a:gdLst>
              <a:gd name="connsiteX0" fmla="*/ 0 w 1277257"/>
              <a:gd name="connsiteY0" fmla="*/ 0 h 1436915"/>
              <a:gd name="connsiteX1" fmla="*/ 1016000 w 1277257"/>
              <a:gd name="connsiteY1" fmla="*/ 0 h 1436915"/>
              <a:gd name="connsiteX2" fmla="*/ 1016000 w 1277257"/>
              <a:gd name="connsiteY2" fmla="*/ 827315 h 1436915"/>
              <a:gd name="connsiteX3" fmla="*/ 1277257 w 1277257"/>
              <a:gd name="connsiteY3" fmla="*/ 827315 h 1436915"/>
              <a:gd name="connsiteX4" fmla="*/ 1277257 w 1277257"/>
              <a:gd name="connsiteY4" fmla="*/ 1436915 h 14369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77257" h="1436915">
                <a:moveTo>
                  <a:pt x="0" y="0"/>
                </a:moveTo>
                <a:lnTo>
                  <a:pt x="1016000" y="0"/>
                </a:lnTo>
                <a:lnTo>
                  <a:pt x="1016000" y="827315"/>
                </a:lnTo>
                <a:lnTo>
                  <a:pt x="1277257" y="827315"/>
                </a:lnTo>
                <a:lnTo>
                  <a:pt x="1277257" y="1436915"/>
                </a:lnTo>
              </a:path>
            </a:pathLst>
          </a:custGeom>
          <a:noFill/>
          <a:ln w="38100" cap="flat" cmpd="sng" algn="ctr">
            <a:solidFill>
              <a:srgbClr val="7A0019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latin typeface="Times New Roman" pitchFamily="18" charset="0"/>
              <a:ea typeface="굴림" pitchFamily="34" charset="-127"/>
            </a:endParaRPr>
          </a:p>
        </p:txBody>
      </p:sp>
      <p:grpSp>
        <p:nvGrpSpPr>
          <p:cNvPr id="132" name="SH-skyline-points-final"/>
          <p:cNvGrpSpPr/>
          <p:nvPr/>
        </p:nvGrpSpPr>
        <p:grpSpPr>
          <a:xfrm>
            <a:off x="6602713" y="2851234"/>
            <a:ext cx="2219618" cy="1200575"/>
            <a:chOff x="7447252" y="2440667"/>
            <a:chExt cx="2959491" cy="1600767"/>
          </a:xfrm>
          <a:solidFill>
            <a:srgbClr val="7A0019"/>
          </a:solidFill>
        </p:grpSpPr>
        <p:sp>
          <p:nvSpPr>
            <p:cNvPr id="133" name="Oval 132"/>
            <p:cNvSpPr/>
            <p:nvPr/>
          </p:nvSpPr>
          <p:spPr bwMode="auto">
            <a:xfrm>
              <a:off x="7447252" y="2440667"/>
              <a:ext cx="145143" cy="159657"/>
            </a:xfrm>
            <a:prstGeom prst="ellipse">
              <a:avLst/>
            </a:prstGeom>
            <a:grpFill/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68580" tIns="34290" rIns="68580" bIns="3429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latin typeface="Times New Roman" pitchFamily="18" charset="0"/>
                <a:ea typeface="굴림" pitchFamily="34" charset="-127"/>
              </a:endParaRPr>
            </a:p>
          </p:txBody>
        </p:sp>
        <p:sp>
          <p:nvSpPr>
            <p:cNvPr id="134" name="Oval 133"/>
            <p:cNvSpPr/>
            <p:nvPr/>
          </p:nvSpPr>
          <p:spPr bwMode="auto">
            <a:xfrm>
              <a:off x="8462394" y="2617335"/>
              <a:ext cx="145143" cy="159657"/>
            </a:xfrm>
            <a:prstGeom prst="ellipse">
              <a:avLst/>
            </a:prstGeom>
            <a:grpFill/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68580" tIns="34290" rIns="68580" bIns="3429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latin typeface="Times New Roman" pitchFamily="18" charset="0"/>
                <a:ea typeface="굴림" pitchFamily="34" charset="-127"/>
              </a:endParaRPr>
            </a:p>
          </p:txBody>
        </p:sp>
        <p:sp>
          <p:nvSpPr>
            <p:cNvPr id="135" name="Oval 134"/>
            <p:cNvSpPr/>
            <p:nvPr/>
          </p:nvSpPr>
          <p:spPr bwMode="auto">
            <a:xfrm>
              <a:off x="9423463" y="3065975"/>
              <a:ext cx="145143" cy="159657"/>
            </a:xfrm>
            <a:prstGeom prst="ellipse">
              <a:avLst/>
            </a:prstGeom>
            <a:grpFill/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68580" tIns="34290" rIns="68580" bIns="3429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latin typeface="Times New Roman" pitchFamily="18" charset="0"/>
                <a:ea typeface="굴림" pitchFamily="34" charset="-127"/>
              </a:endParaRPr>
            </a:p>
          </p:txBody>
        </p:sp>
        <p:sp>
          <p:nvSpPr>
            <p:cNvPr id="136" name="Oval 135"/>
            <p:cNvSpPr/>
            <p:nvPr/>
          </p:nvSpPr>
          <p:spPr bwMode="auto">
            <a:xfrm>
              <a:off x="10261600" y="3881777"/>
              <a:ext cx="145143" cy="159657"/>
            </a:xfrm>
            <a:prstGeom prst="ellipse">
              <a:avLst/>
            </a:prstGeom>
            <a:grpFill/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68580" tIns="34290" rIns="68580" bIns="3429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latin typeface="Times New Roman" pitchFamily="18" charset="0"/>
                <a:ea typeface="굴림" pitchFamily="34" charset="-127"/>
              </a:endParaRPr>
            </a:p>
          </p:txBody>
        </p:sp>
      </p:grpSp>
      <p:sp>
        <p:nvSpPr>
          <p:cNvPr id="137" name="SH-skyline-points-phase1"/>
          <p:cNvSpPr/>
          <p:nvPr/>
        </p:nvSpPr>
        <p:spPr bwMode="auto">
          <a:xfrm>
            <a:off x="6774043" y="3442635"/>
            <a:ext cx="108857" cy="119743"/>
          </a:xfrm>
          <a:prstGeom prst="ellipse">
            <a:avLst/>
          </a:prstGeom>
          <a:solidFill>
            <a:srgbClr val="7A0019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latin typeface="Times New Roman" pitchFamily="18" charset="0"/>
              <a:ea typeface="굴림" pitchFamily="34" charset="-127"/>
            </a:endParaRPr>
          </a:p>
        </p:txBody>
      </p:sp>
      <p:sp>
        <p:nvSpPr>
          <p:cNvPr id="138" name="SH-Skyline-final"/>
          <p:cNvSpPr/>
          <p:nvPr/>
        </p:nvSpPr>
        <p:spPr bwMode="auto">
          <a:xfrm>
            <a:off x="5996469" y="2899537"/>
            <a:ext cx="2764631" cy="2271713"/>
          </a:xfrm>
          <a:custGeom>
            <a:avLst/>
            <a:gdLst>
              <a:gd name="connsiteX0" fmla="*/ 3686175 w 3686175"/>
              <a:gd name="connsiteY0" fmla="*/ 3028950 h 3028950"/>
              <a:gd name="connsiteX1" fmla="*/ 3686175 w 3686175"/>
              <a:gd name="connsiteY1" fmla="*/ 1447800 h 3028950"/>
              <a:gd name="connsiteX2" fmla="*/ 2857500 w 3686175"/>
              <a:gd name="connsiteY2" fmla="*/ 1447800 h 3028950"/>
              <a:gd name="connsiteX3" fmla="*/ 2857500 w 3686175"/>
              <a:gd name="connsiteY3" fmla="*/ 647700 h 3028950"/>
              <a:gd name="connsiteX4" fmla="*/ 1895475 w 3686175"/>
              <a:gd name="connsiteY4" fmla="*/ 647700 h 3028950"/>
              <a:gd name="connsiteX5" fmla="*/ 1895475 w 3686175"/>
              <a:gd name="connsiteY5" fmla="*/ 200025 h 3028950"/>
              <a:gd name="connsiteX6" fmla="*/ 876300 w 3686175"/>
              <a:gd name="connsiteY6" fmla="*/ 200025 h 3028950"/>
              <a:gd name="connsiteX7" fmla="*/ 876300 w 3686175"/>
              <a:gd name="connsiteY7" fmla="*/ 0 h 3028950"/>
              <a:gd name="connsiteX8" fmla="*/ 0 w 3686175"/>
              <a:gd name="connsiteY8" fmla="*/ 0 h 3028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686175" h="3028950">
                <a:moveTo>
                  <a:pt x="3686175" y="3028950"/>
                </a:moveTo>
                <a:lnTo>
                  <a:pt x="3686175" y="1447800"/>
                </a:lnTo>
                <a:lnTo>
                  <a:pt x="2857500" y="1447800"/>
                </a:lnTo>
                <a:lnTo>
                  <a:pt x="2857500" y="647700"/>
                </a:lnTo>
                <a:lnTo>
                  <a:pt x="1895475" y="647700"/>
                </a:lnTo>
                <a:lnTo>
                  <a:pt x="1895475" y="200025"/>
                </a:lnTo>
                <a:lnTo>
                  <a:pt x="876300" y="200025"/>
                </a:lnTo>
                <a:lnTo>
                  <a:pt x="876300" y="0"/>
                </a:lnTo>
                <a:lnTo>
                  <a:pt x="0" y="0"/>
                </a:lnTo>
              </a:path>
            </a:pathLst>
          </a:custGeom>
          <a:noFill/>
          <a:ln w="38100" cap="flat" cmpd="sng" algn="ctr">
            <a:solidFill>
              <a:srgbClr val="7A0019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latin typeface="Times New Roman" pitchFamily="18" charset="0"/>
              <a:ea typeface="굴림" pitchFamily="34" charset="-127"/>
            </a:endParaRPr>
          </a:p>
        </p:txBody>
      </p:sp>
      <p:sp>
        <p:nvSpPr>
          <p:cNvPr id="139" name="Text Placeholder 7"/>
          <p:cNvSpPr txBox="1">
            <a:spLocks/>
          </p:cNvSpPr>
          <p:nvPr/>
        </p:nvSpPr>
        <p:spPr bwMode="auto">
          <a:xfrm>
            <a:off x="5668199" y="1693074"/>
            <a:ext cx="3334941" cy="617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lvl1pPr marL="457200" indent="-4572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Wingdings" pitchFamily="2" charset="2"/>
              <a:buAutoNum type="arabicPeriod"/>
              <a:defRPr sz="2400" b="1">
                <a:solidFill>
                  <a:schemeClr val="tx1"/>
                </a:solidFill>
                <a:latin typeface="+mn-lt"/>
                <a:ea typeface="+mn-ea"/>
                <a:cs typeface="HyhwpEQ"/>
              </a:defRPr>
            </a:lvl1pPr>
            <a:lvl2pPr marL="838200" indent="-3810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B90337"/>
              </a:buClr>
              <a:buFont typeface="Wingdings" pitchFamily="2" charset="2"/>
              <a:buAutoNum type="circleNumDbPlain"/>
              <a:defRPr sz="2000">
                <a:solidFill>
                  <a:schemeClr val="tx1"/>
                </a:solidFill>
                <a:latin typeface="+mn-lt"/>
                <a:ea typeface="+mn-ea"/>
                <a:cs typeface="HyhwpEQ"/>
              </a:defRPr>
            </a:lvl2pPr>
            <a:lvl3pPr marL="1295400" indent="-3810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B90337"/>
              </a:buClr>
              <a:buFont typeface="Wingdings" pitchFamily="2" charset="2"/>
              <a:buChar char="o"/>
              <a:defRPr sz="2000">
                <a:solidFill>
                  <a:schemeClr val="tx1"/>
                </a:solidFill>
                <a:latin typeface="+mn-lt"/>
                <a:ea typeface="+mn-ea"/>
                <a:cs typeface="HyhwpEQ"/>
              </a:defRPr>
            </a:lvl3pPr>
            <a:lvl4pPr marL="1752600" indent="-3810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B90337"/>
              </a:buClr>
              <a:buFont typeface="Wingdings" pitchFamily="2" charset="2"/>
              <a:buChar char="o"/>
              <a:defRPr sz="2000">
                <a:solidFill>
                  <a:schemeClr val="tx1"/>
                </a:solidFill>
                <a:latin typeface="+mn-lt"/>
                <a:ea typeface="+mn-ea"/>
                <a:cs typeface="HyhwpEQ"/>
              </a:defRPr>
            </a:lvl4pPr>
            <a:lvl5pPr marL="2209800" indent="-3810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B90337"/>
              </a:buClr>
              <a:buFont typeface="Wingdings" pitchFamily="2" charset="2"/>
              <a:buChar char="o"/>
              <a:defRPr sz="2000">
                <a:solidFill>
                  <a:schemeClr val="tx1"/>
                </a:solidFill>
                <a:latin typeface="+mn-lt"/>
                <a:ea typeface="+mn-ea"/>
                <a:cs typeface="HyhwpEQ"/>
              </a:defRPr>
            </a:lvl5pPr>
            <a:lvl6pPr marL="2667000" indent="-3810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B90337"/>
              </a:buClr>
              <a:buFont typeface="Wingdings" pitchFamily="2" charset="2"/>
              <a:buChar char="o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3124200" indent="-3810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B90337"/>
              </a:buClr>
              <a:buFont typeface="Wingdings" pitchFamily="2" charset="2"/>
              <a:buChar char="o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581400" indent="-3810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B90337"/>
              </a:buClr>
              <a:buFont typeface="Wingdings" pitchFamily="2" charset="2"/>
              <a:buChar char="o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4038600" indent="-3810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B90337"/>
              </a:buClr>
              <a:buFont typeface="Wingdings" pitchFamily="2" charset="2"/>
              <a:buChar char="o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buNone/>
            </a:pPr>
            <a:r>
              <a:rPr lang="en-US" sz="1800" kern="0" dirty="0" err="1"/>
              <a:t>SpatialHadoop</a:t>
            </a:r>
            <a:endParaRPr lang="en-US" sz="1800" kern="0" dirty="0"/>
          </a:p>
        </p:txBody>
      </p:sp>
      <p:sp>
        <p:nvSpPr>
          <p:cNvPr id="140" name="Multiply 139"/>
          <p:cNvSpPr/>
          <p:nvPr/>
        </p:nvSpPr>
        <p:spPr bwMode="auto">
          <a:xfrm>
            <a:off x="6318844" y="4299908"/>
            <a:ext cx="817080" cy="817080"/>
          </a:xfrm>
          <a:prstGeom prst="mathMultiply">
            <a:avLst/>
          </a:prstGeom>
          <a:solidFill>
            <a:srgbClr val="F8BD28"/>
          </a:solidFill>
          <a:ln w="38100" cap="flat" cmpd="sng" algn="ctr">
            <a:solidFill>
              <a:srgbClr val="A5002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latin typeface="Times New Roman" pitchFamily="18" charset="0"/>
              <a:ea typeface="굴림" pitchFamily="34" charset="-127"/>
            </a:endParaRPr>
          </a:p>
        </p:txBody>
      </p:sp>
      <p:sp>
        <p:nvSpPr>
          <p:cNvPr id="143" name="step4"/>
          <p:cNvSpPr/>
          <p:nvPr/>
        </p:nvSpPr>
        <p:spPr>
          <a:xfrm>
            <a:off x="-26506" y="3440668"/>
            <a:ext cx="17427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ym typeface="Wingdings" panose="05000000000000000000" pitchFamily="2" charset="2"/>
              </a:rPr>
              <a:t>Global skyline</a:t>
            </a:r>
            <a:endParaRPr lang="en-US" dirty="0"/>
          </a:p>
        </p:txBody>
      </p:sp>
      <p:sp>
        <p:nvSpPr>
          <p:cNvPr id="142" name="step3"/>
          <p:cNvSpPr/>
          <p:nvPr/>
        </p:nvSpPr>
        <p:spPr>
          <a:xfrm>
            <a:off x="-29199" y="2907268"/>
            <a:ext cx="16401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ym typeface="Wingdings" panose="05000000000000000000" pitchFamily="2" charset="2"/>
              </a:rPr>
              <a:t>Local skyline</a:t>
            </a:r>
            <a:endParaRPr lang="en-US" dirty="0"/>
          </a:p>
        </p:txBody>
      </p:sp>
      <p:sp>
        <p:nvSpPr>
          <p:cNvPr id="144" name="step2"/>
          <p:cNvSpPr/>
          <p:nvPr/>
        </p:nvSpPr>
        <p:spPr>
          <a:xfrm>
            <a:off x="-29199" y="2526268"/>
            <a:ext cx="11208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ym typeface="Wingdings" panose="05000000000000000000" pitchFamily="2" charset="2"/>
              </a:rPr>
              <a:t>Pruning</a:t>
            </a:r>
            <a:endParaRPr lang="en-US" dirty="0"/>
          </a:p>
        </p:txBody>
      </p:sp>
      <p:sp>
        <p:nvSpPr>
          <p:cNvPr id="141" name="step1"/>
          <p:cNvSpPr txBox="1"/>
          <p:nvPr/>
        </p:nvSpPr>
        <p:spPr>
          <a:xfrm>
            <a:off x="-32655" y="2096280"/>
            <a:ext cx="11865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ym typeface="Wingdings" panose="05000000000000000000" pitchFamily="2" charset="2"/>
              </a:rPr>
              <a:t></a:t>
            </a:r>
            <a:r>
              <a:rPr lang="en-US" dirty="0"/>
              <a:t>Partition</a:t>
            </a:r>
          </a:p>
        </p:txBody>
      </p:sp>
      <p:sp>
        <p:nvSpPr>
          <p:cNvPr id="145" name="current-step"/>
          <p:cNvSpPr/>
          <p:nvPr/>
        </p:nvSpPr>
        <p:spPr bwMode="auto">
          <a:xfrm>
            <a:off x="0" y="2096282"/>
            <a:ext cx="1642044" cy="324635"/>
          </a:xfrm>
          <a:prstGeom prst="rect">
            <a:avLst/>
          </a:prstGeom>
          <a:solidFill>
            <a:srgbClr val="F8BD28">
              <a:alpha val="30196"/>
            </a:srgbClr>
          </a:solidFill>
          <a:ln w="38100" cap="flat" cmpd="sng" algn="ctr">
            <a:solidFill>
              <a:srgbClr val="F8BD28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latin typeface="Times New Roman" pitchFamily="18" charset="0"/>
              <a:ea typeface="굴림" pitchFamily="34" charset="-127"/>
            </a:endParaRPr>
          </a:p>
        </p:txBody>
      </p:sp>
      <p:sp>
        <p:nvSpPr>
          <p:cNvPr id="147" name="SH-input-mbr"/>
          <p:cNvSpPr/>
          <p:nvPr/>
        </p:nvSpPr>
        <p:spPr bwMode="auto">
          <a:xfrm>
            <a:off x="5787689" y="2695941"/>
            <a:ext cx="3170576" cy="2659520"/>
          </a:xfrm>
          <a:prstGeom prst="rect">
            <a:avLst/>
          </a:prstGeom>
          <a:noFill/>
          <a:ln w="38100" cap="flat" cmpd="sng" algn="ctr">
            <a:solidFill>
              <a:srgbClr val="7A0019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latin typeface="Times New Roman" pitchFamily="18" charset="0"/>
              <a:ea typeface="굴림" pitchFamily="34" charset="-127"/>
            </a:endParaRPr>
          </a:p>
        </p:txBody>
      </p:sp>
      <p:sp>
        <p:nvSpPr>
          <p:cNvPr id="149" name="H-input-mbr"/>
          <p:cNvSpPr/>
          <p:nvPr/>
        </p:nvSpPr>
        <p:spPr bwMode="auto">
          <a:xfrm>
            <a:off x="1933858" y="2692400"/>
            <a:ext cx="3170576" cy="2659520"/>
          </a:xfrm>
          <a:prstGeom prst="rect">
            <a:avLst/>
          </a:prstGeom>
          <a:noFill/>
          <a:ln w="38100" cap="flat" cmpd="sng" algn="ctr">
            <a:solidFill>
              <a:srgbClr val="7A0019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latin typeface="Times New Roman" pitchFamily="18" charset="0"/>
              <a:ea typeface="굴림" pitchFamily="34" charset="-127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48779" y="5790036"/>
            <a:ext cx="880948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</a:rPr>
              <a:t>A. Eldawy, Y. Li, M. F. </a:t>
            </a:r>
            <a:r>
              <a:rPr lang="en-US" b="1" dirty="0" err="1">
                <a:latin typeface="Times New Roman" panose="02020603050405020304" pitchFamily="18" charset="0"/>
              </a:rPr>
              <a:t>Mokbel</a:t>
            </a:r>
            <a:r>
              <a:rPr lang="en-US" b="1" dirty="0">
                <a:latin typeface="Times New Roman" panose="02020603050405020304" pitchFamily="18" charset="0"/>
              </a:rPr>
              <a:t>, and R. </a:t>
            </a:r>
            <a:r>
              <a:rPr lang="en-US" b="1" dirty="0" err="1" smtClean="0">
                <a:latin typeface="Times New Roman" panose="02020603050405020304" pitchFamily="18" charset="0"/>
              </a:rPr>
              <a:t>Janardan</a:t>
            </a:r>
            <a:r>
              <a:rPr lang="en-US" b="1" dirty="0" smtClean="0">
                <a:latin typeface="Times New Roman" panose="02020603050405020304" pitchFamily="18" charset="0"/>
              </a:rPr>
              <a:t>.</a:t>
            </a:r>
            <a:br>
              <a:rPr lang="en-US" b="1" dirty="0" smtClean="0">
                <a:latin typeface="Times New Roman" panose="02020603050405020304" pitchFamily="18" charset="0"/>
              </a:rPr>
            </a:br>
            <a:r>
              <a:rPr lang="en-US" b="1" dirty="0" err="1" smtClean="0">
                <a:latin typeface="Times New Roman" panose="02020603050405020304" pitchFamily="18" charset="0"/>
              </a:rPr>
              <a:t>CG_Hadoop</a:t>
            </a:r>
            <a:r>
              <a:rPr lang="en-US" b="1" dirty="0" smtClean="0">
                <a:latin typeface="Times New Roman" panose="02020603050405020304" pitchFamily="18" charset="0"/>
              </a:rPr>
              <a:t>: Computational </a:t>
            </a:r>
            <a:r>
              <a:rPr lang="en-US" b="1" dirty="0">
                <a:latin typeface="Times New Roman" panose="02020603050405020304" pitchFamily="18" charset="0"/>
              </a:rPr>
              <a:t>Geometry in </a:t>
            </a:r>
            <a:r>
              <a:rPr lang="en-US" b="1" dirty="0" err="1">
                <a:latin typeface="Times New Roman" panose="02020603050405020304" pitchFamily="18" charset="0"/>
              </a:rPr>
              <a:t>MapReduce</a:t>
            </a:r>
            <a:r>
              <a:rPr lang="en-US" b="1" dirty="0">
                <a:latin typeface="Times New Roman" panose="02020603050405020304" pitchFamily="18" charset="0"/>
              </a:rPr>
              <a:t>. In </a:t>
            </a:r>
            <a:r>
              <a:rPr lang="en-US" b="1" i="1" dirty="0">
                <a:latin typeface="Times New Roman" panose="02020603050405020304" pitchFamily="18" charset="0"/>
              </a:rPr>
              <a:t>SIGSPATIAL</a:t>
            </a:r>
            <a:r>
              <a:rPr lang="en-US" b="1" dirty="0">
                <a:latin typeface="Times New Roman" panose="02020603050405020304" pitchFamily="18" charset="0"/>
              </a:rPr>
              <a:t>, 2013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208911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750" fill="hold"/>
                                        <p:tgtEl>
                                          <p:spTgt spid="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750" fill="hold"/>
                                        <p:tgtEl>
                                          <p:spTgt spid="12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750" fill="hold"/>
                                        <p:tgtEl>
                                          <p:spTgt spid="11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750" fill="hold"/>
                                        <p:tgtEl>
                                          <p:spTgt spid="10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4.07407E-6 L 0.09305 0.14375 " pathEditMode="relative" rAng="0" ptsTypes="AA">
                                      <p:cBhvr>
                                        <p:cTn id="14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53" y="7176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4.07407E-6 L -0.09861 0.14375 " pathEditMode="relative" rAng="0" ptsTypes="AA">
                                      <p:cBhvr>
                                        <p:cTn id="16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31" y="7176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4.07407E-6 L 0.09548 -0.15856 " pathEditMode="relative" rAng="0" ptsTypes="AA">
                                      <p:cBhvr>
                                        <p:cTn id="1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74" y="-7940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4.07407E-6 L -0.10278 -0.1581 " pathEditMode="relative" rAng="0" ptsTypes="AA">
                                      <p:cBhvr>
                                        <p:cTn id="20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39" y="-7917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3.7037E-6 L -3.54167E-6 0.06598 " pathEditMode="relative" rAng="0" ptsTypes="AA">
                                      <p:cBhvr>
                                        <p:cTn id="39" dur="5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2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0.06598 L -3.54167E-6 0.12686 " pathEditMode="relative" rAng="0" ptsTypes="AA">
                                      <p:cBhvr>
                                        <p:cTn id="78" dur="5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0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2" dur="500" fill="hold"/>
                                        <p:tgtEl>
                                          <p:spTgt spid="94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  <p:par>
                                <p:cTn id="15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4" dur="500" fill="hold"/>
                                        <p:tgtEl>
                                          <p:spTgt spid="95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  <p:par>
                                <p:cTn id="15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6" dur="500" fill="hold"/>
                                        <p:tgtEl>
                                          <p:spTgt spid="96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  <p:par>
                                <p:cTn id="15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8" dur="500" fill="hold"/>
                                        <p:tgtEl>
                                          <p:spTgt spid="97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  <p:par>
                                <p:cTn id="15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7.40741E-7 L 0.10017 0.1588 " pathEditMode="relative" rAng="0" ptsTypes="AA">
                                      <p:cBhvr>
                                        <p:cTn id="160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00" y="7940"/>
                                    </p:animMotion>
                                  </p:childTnLst>
                                </p:cTn>
                              </p:par>
                              <p:par>
                                <p:cTn id="16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3.7037E-6 L -0.09653 0.15833 " pathEditMode="relative" rAng="0" ptsTypes="AA">
                                      <p:cBhvr>
                                        <p:cTn id="162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26" y="7917"/>
                                    </p:animMotion>
                                  </p:childTnLst>
                                </p:cTn>
                              </p:par>
                              <p:par>
                                <p:cTn id="16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1.48148E-6 L 0.09757 -0.14491 " pathEditMode="relative" rAng="0" ptsTypes="AA">
                                      <p:cBhvr>
                                        <p:cTn id="164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78" y="-7245"/>
                                    </p:animMotion>
                                  </p:childTnLst>
                                </p:cTn>
                              </p:par>
                              <p:par>
                                <p:cTn id="16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4.07407E-6 L -0.09618 -0.14421 " pathEditMode="relative" rAng="0" ptsTypes="AA">
                                      <p:cBhvr>
                                        <p:cTn id="166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09" y="-72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1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4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5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0.12686 L -3.54167E-6 0.19977 " pathEditMode="relative" rAng="0" ptsTypes="AA">
                                      <p:cBhvr>
                                        <p:cTn id="176" dur="5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500"/>
                            </p:stCondLst>
                            <p:childTnLst>
                              <p:par>
                                <p:cTn id="178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1500"/>
                            </p:stCondLst>
                            <p:childTnLst>
                              <p:par>
                                <p:cTn id="18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9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2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2000"/>
                            </p:stCondLst>
                            <p:childTnLst>
                              <p:par>
                                <p:cTn id="20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2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 animBg="1"/>
      <p:bldP spid="70" grpId="1" animBg="1"/>
      <p:bldP spid="71" grpId="0" animBg="1"/>
      <p:bldP spid="71" grpId="1" animBg="1"/>
      <p:bldP spid="69" grpId="0" animBg="1"/>
      <p:bldP spid="69" grpId="1" animBg="1"/>
      <p:bldP spid="37" grpId="0" animBg="1"/>
      <p:bldP spid="37" grpId="1" animBg="1"/>
      <p:bldP spid="101" grpId="0" animBg="1"/>
      <p:bldP spid="101" grpId="1" animBg="1"/>
      <p:bldP spid="125" grpId="0" animBg="1"/>
      <p:bldP spid="125" grpId="1" animBg="1"/>
      <p:bldP spid="126" grpId="0" animBg="1"/>
      <p:bldP spid="126" grpId="1" animBg="1"/>
      <p:bldP spid="127" grpId="0" animBg="1"/>
      <p:bldP spid="127" grpId="1" animBg="1"/>
      <p:bldP spid="128" grpId="0" animBg="1"/>
      <p:bldP spid="128" grpId="1" animBg="1"/>
      <p:bldP spid="129" grpId="0" animBg="1"/>
      <p:bldP spid="129" grpId="1" animBg="1"/>
      <p:bldP spid="130" grpId="0" animBg="1"/>
      <p:bldP spid="130" grpId="1" animBg="1"/>
      <p:bldP spid="131" grpId="0" animBg="1"/>
      <p:bldP spid="131" grpId="1" animBg="1"/>
      <p:bldP spid="137" grpId="0" animBg="1"/>
      <p:bldP spid="137" grpId="1" animBg="1"/>
      <p:bldP spid="138" grpId="0" animBg="1"/>
      <p:bldP spid="138" grpId="1" animBg="1"/>
      <p:bldP spid="140" grpId="0" animBg="1"/>
      <p:bldP spid="140" grpId="1" animBg="1"/>
      <p:bldP spid="145" grpId="0" animBg="1"/>
      <p:bldP spid="145" grpId="1" animBg="1"/>
      <p:bldP spid="145" grpId="2" animBg="1"/>
      <p:bldP spid="14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Applications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 bwMode="auto">
          <a:xfrm>
            <a:off x="152400" y="2133600"/>
            <a:ext cx="7772400" cy="4191000"/>
          </a:xfrm>
          <a:prstGeom prst="rect">
            <a:avLst/>
          </a:prstGeom>
          <a:solidFill>
            <a:srgbClr val="FFFF66"/>
          </a:solidFill>
          <a:ln w="38100" cap="flat" cmpd="sng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latin typeface="Times New Roman" pitchFamily="18" charset="0"/>
              <a:ea typeface="굴림" pitchFamily="34" charset="-127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424" y="2159130"/>
            <a:ext cx="1893376" cy="126987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 bwMode="auto">
          <a:xfrm>
            <a:off x="152400" y="1143000"/>
            <a:ext cx="7772400" cy="838200"/>
          </a:xfrm>
          <a:prstGeom prst="rect">
            <a:avLst/>
          </a:prstGeom>
          <a:solidFill>
            <a:srgbClr val="92D050"/>
          </a:solidFill>
          <a:ln w="38100" cap="flat" cmpd="sng" algn="ctr">
            <a:solidFill>
              <a:srgbClr val="A5002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800000"/>
                </a:solidFill>
                <a:latin typeface="Arial" pitchFamily="34" charset="0"/>
                <a:ea typeface="굴림" pitchFamily="34" charset="-127"/>
                <a:cs typeface="Arial" pitchFamily="34" charset="0"/>
              </a:rPr>
              <a:t>Applications: MNTG – SHAHED - TAREEG</a:t>
            </a:r>
          </a:p>
        </p:txBody>
      </p:sp>
      <p:sp>
        <p:nvSpPr>
          <p:cNvPr id="16" name="Rectangle 15"/>
          <p:cNvSpPr/>
          <p:nvPr/>
        </p:nvSpPr>
        <p:spPr bwMode="auto">
          <a:xfrm rot="5400000">
            <a:off x="6316205" y="3742195"/>
            <a:ext cx="4191000" cy="973810"/>
          </a:xfrm>
          <a:prstGeom prst="rect">
            <a:avLst/>
          </a:prstGeom>
          <a:solidFill>
            <a:srgbClr val="FFC000"/>
          </a:solidFill>
          <a:ln w="38100" cap="flat" cmpd="sng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 err="1">
                <a:solidFill>
                  <a:srgbClr val="800000"/>
                </a:solidFill>
                <a:latin typeface="Arial" pitchFamily="34" charset="0"/>
                <a:ea typeface="굴림" pitchFamily="34" charset="-127"/>
                <a:cs typeface="Arial" pitchFamily="34" charset="0"/>
              </a:rPr>
              <a:t>Spatio</a:t>
            </a:r>
            <a:r>
              <a:rPr lang="en-US" sz="2400" b="1" dirty="0">
                <a:solidFill>
                  <a:srgbClr val="800000"/>
                </a:solidFill>
                <a:latin typeface="Arial" pitchFamily="34" charset="0"/>
                <a:ea typeface="굴림" pitchFamily="34" charset="-127"/>
                <a:cs typeface="Arial" pitchFamily="34" charset="0"/>
              </a:rPr>
              <a:t>-temporal Hadoop</a:t>
            </a:r>
          </a:p>
        </p:txBody>
      </p:sp>
      <p:sp>
        <p:nvSpPr>
          <p:cNvPr id="17" name="Rectangle 16"/>
          <p:cNvSpPr/>
          <p:nvPr/>
        </p:nvSpPr>
        <p:spPr bwMode="auto">
          <a:xfrm>
            <a:off x="2921430" y="2373327"/>
            <a:ext cx="4850970" cy="838200"/>
          </a:xfrm>
          <a:prstGeom prst="rect">
            <a:avLst/>
          </a:prstGeom>
          <a:solidFill>
            <a:srgbClr val="800000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FFFF00"/>
                </a:solidFill>
                <a:latin typeface="Arial" pitchFamily="34" charset="0"/>
                <a:ea typeface="굴림" pitchFamily="34" charset="-127"/>
                <a:cs typeface="Arial" pitchFamily="34" charset="0"/>
              </a:rPr>
              <a:t>Language: Pigeon</a:t>
            </a:r>
          </a:p>
        </p:txBody>
      </p:sp>
      <p:sp>
        <p:nvSpPr>
          <p:cNvPr id="18" name="Rectangle 17"/>
          <p:cNvSpPr/>
          <p:nvPr/>
        </p:nvSpPr>
        <p:spPr bwMode="auto">
          <a:xfrm>
            <a:off x="304800" y="3360218"/>
            <a:ext cx="7467600" cy="838200"/>
          </a:xfrm>
          <a:prstGeom prst="rect">
            <a:avLst/>
          </a:prstGeom>
          <a:solidFill>
            <a:srgbClr val="800000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 smtClean="0">
                <a:solidFill>
                  <a:srgbClr val="FFFF00"/>
                </a:solidFill>
                <a:latin typeface="Arial" pitchFamily="34" charset="0"/>
                <a:ea typeface="굴림" pitchFamily="34" charset="-127"/>
                <a:cs typeface="Arial" pitchFamily="34" charset="0"/>
              </a:rPr>
              <a:t>Operations Layer</a:t>
            </a:r>
            <a:endParaRPr lang="en-US" sz="2400" b="1" dirty="0">
              <a:solidFill>
                <a:srgbClr val="FFFF00"/>
              </a:solidFill>
              <a:latin typeface="Arial" pitchFamily="34" charset="0"/>
              <a:ea typeface="굴림" pitchFamily="34" charset="-127"/>
              <a:cs typeface="Arial" pitchFamily="34" charset="0"/>
            </a:endParaRPr>
          </a:p>
        </p:txBody>
      </p:sp>
      <p:sp>
        <p:nvSpPr>
          <p:cNvPr id="19" name="Rectangle 18"/>
          <p:cNvSpPr/>
          <p:nvPr/>
        </p:nvSpPr>
        <p:spPr bwMode="auto">
          <a:xfrm>
            <a:off x="316424" y="4347109"/>
            <a:ext cx="7467600" cy="838200"/>
          </a:xfrm>
          <a:prstGeom prst="rect">
            <a:avLst/>
          </a:prstGeom>
          <a:solidFill>
            <a:srgbClr val="800000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 err="1" smtClean="0">
                <a:solidFill>
                  <a:srgbClr val="FFFF00"/>
                </a:solidFill>
                <a:latin typeface="Arial" pitchFamily="34" charset="0"/>
                <a:ea typeface="굴림" pitchFamily="34" charset="-127"/>
                <a:cs typeface="Arial" pitchFamily="34" charset="0"/>
              </a:rPr>
              <a:t>MapReduce</a:t>
            </a:r>
            <a:r>
              <a:rPr lang="en-US" sz="2400" b="1" dirty="0" smtClean="0">
                <a:solidFill>
                  <a:srgbClr val="FFFF00"/>
                </a:solidFill>
                <a:latin typeface="Arial" pitchFamily="34" charset="0"/>
                <a:ea typeface="굴림" pitchFamily="34" charset="-127"/>
                <a:cs typeface="Arial" pitchFamily="34" charset="0"/>
              </a:rPr>
              <a:t> Layer</a:t>
            </a:r>
            <a:endParaRPr lang="en-US" sz="2400" b="1" dirty="0">
              <a:solidFill>
                <a:srgbClr val="FFFF00"/>
              </a:solidFill>
              <a:latin typeface="Arial" pitchFamily="34" charset="0"/>
              <a:ea typeface="굴림" pitchFamily="34" charset="-127"/>
              <a:cs typeface="Arial" pitchFamily="34" charset="0"/>
            </a:endParaRPr>
          </a:p>
        </p:txBody>
      </p:sp>
      <p:sp>
        <p:nvSpPr>
          <p:cNvPr id="20" name="Rectangle 19"/>
          <p:cNvSpPr/>
          <p:nvPr/>
        </p:nvSpPr>
        <p:spPr bwMode="auto">
          <a:xfrm>
            <a:off x="316424" y="5334000"/>
            <a:ext cx="7467600" cy="838200"/>
          </a:xfrm>
          <a:prstGeom prst="rect">
            <a:avLst/>
          </a:prstGeom>
          <a:solidFill>
            <a:srgbClr val="800000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 smtClean="0">
                <a:solidFill>
                  <a:srgbClr val="FFFF00"/>
                </a:solidFill>
                <a:latin typeface="Arial" pitchFamily="34" charset="0"/>
                <a:ea typeface="굴림" pitchFamily="34" charset="-127"/>
                <a:cs typeface="Arial" pitchFamily="34" charset="0"/>
              </a:rPr>
              <a:t>Indexing Layer</a:t>
            </a:r>
            <a:endParaRPr lang="en-US" sz="2400" b="1" dirty="0">
              <a:solidFill>
                <a:srgbClr val="FFFF00"/>
              </a:solidFill>
              <a:latin typeface="Arial" pitchFamily="34" charset="0"/>
              <a:ea typeface="굴림" pitchFamily="34" charset="-127"/>
              <a:cs typeface="Arial" pitchFamily="34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9911" y="2291174"/>
            <a:ext cx="790837" cy="1038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174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3" dur="indefinite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" dur="indefinite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6" dur="indefinite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9" dur="indefinite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1" dur="indefinite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2" dur="indefinite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MNTG - </a:t>
            </a:r>
            <a:r>
              <a:rPr lang="en-US" sz="2800" dirty="0"/>
              <a:t>World-wide traffic generator for road networks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674012"/>
            <a:ext cx="8153400" cy="4214826"/>
          </a:xfrm>
        </p:spPr>
      </p:pic>
      <p:sp>
        <p:nvSpPr>
          <p:cNvPr id="5" name="TextBox 4"/>
          <p:cNvSpPr txBox="1"/>
          <p:nvPr/>
        </p:nvSpPr>
        <p:spPr>
          <a:xfrm>
            <a:off x="533400" y="1066802"/>
            <a:ext cx="8153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u="sng" dirty="0">
                <a:solidFill>
                  <a:srgbClr val="0070C0"/>
                </a:solidFill>
              </a:rPr>
              <a:t>http://mntg.cs.umn.edu/</a:t>
            </a:r>
          </a:p>
        </p:txBody>
      </p:sp>
      <p:sp>
        <p:nvSpPr>
          <p:cNvPr id="3" name="Rectangle 2"/>
          <p:cNvSpPr/>
          <p:nvPr/>
        </p:nvSpPr>
        <p:spPr>
          <a:xfrm>
            <a:off x="74262" y="5874631"/>
            <a:ext cx="884113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</a:rPr>
              <a:t>M. F. </a:t>
            </a:r>
            <a:r>
              <a:rPr lang="en-US" b="1" dirty="0" err="1">
                <a:latin typeface="Times New Roman" panose="02020603050405020304" pitchFamily="18" charset="0"/>
              </a:rPr>
              <a:t>Mokbel</a:t>
            </a:r>
            <a:r>
              <a:rPr lang="en-US" b="1" dirty="0">
                <a:latin typeface="Times New Roman" panose="02020603050405020304" pitchFamily="18" charset="0"/>
              </a:rPr>
              <a:t>, L. </a:t>
            </a:r>
            <a:r>
              <a:rPr lang="en-US" b="1" dirty="0" err="1">
                <a:latin typeface="Times New Roman" panose="02020603050405020304" pitchFamily="18" charset="0"/>
              </a:rPr>
              <a:t>Alarabi</a:t>
            </a:r>
            <a:r>
              <a:rPr lang="en-US" b="1" dirty="0">
                <a:latin typeface="Times New Roman" panose="02020603050405020304" pitchFamily="18" charset="0"/>
              </a:rPr>
              <a:t>, J. </a:t>
            </a:r>
            <a:r>
              <a:rPr lang="en-US" b="1" dirty="0" err="1">
                <a:latin typeface="Times New Roman" panose="02020603050405020304" pitchFamily="18" charset="0"/>
              </a:rPr>
              <a:t>Bao</a:t>
            </a:r>
            <a:r>
              <a:rPr lang="en-US" b="1" dirty="0">
                <a:latin typeface="Times New Roman" panose="02020603050405020304" pitchFamily="18" charset="0"/>
              </a:rPr>
              <a:t>, A. Eldawy, A. </a:t>
            </a:r>
            <a:r>
              <a:rPr lang="en-US" b="1" dirty="0" err="1">
                <a:latin typeface="Times New Roman" panose="02020603050405020304" pitchFamily="18" charset="0"/>
              </a:rPr>
              <a:t>Magdy</a:t>
            </a:r>
            <a:r>
              <a:rPr lang="en-US" b="1" dirty="0">
                <a:latin typeface="Times New Roman" panose="02020603050405020304" pitchFamily="18" charset="0"/>
              </a:rPr>
              <a:t>, M. </a:t>
            </a:r>
            <a:r>
              <a:rPr lang="en-US" b="1" dirty="0" err="1" smtClean="0">
                <a:latin typeface="Times New Roman" panose="02020603050405020304" pitchFamily="18" charset="0"/>
              </a:rPr>
              <a:t>Sarwat</a:t>
            </a:r>
            <a:r>
              <a:rPr lang="en-US" b="1" dirty="0" smtClean="0">
                <a:latin typeface="Times New Roman" panose="02020603050405020304" pitchFamily="18" charset="0"/>
              </a:rPr>
              <a:t>, E</a:t>
            </a:r>
            <a:r>
              <a:rPr lang="en-US" b="1" dirty="0">
                <a:latin typeface="Times New Roman" panose="02020603050405020304" pitchFamily="18" charset="0"/>
              </a:rPr>
              <a:t>. </a:t>
            </a:r>
            <a:r>
              <a:rPr lang="en-US" b="1" dirty="0" err="1">
                <a:latin typeface="Times New Roman" panose="02020603050405020304" pitchFamily="18" charset="0"/>
              </a:rPr>
              <a:t>Waytas</a:t>
            </a:r>
            <a:r>
              <a:rPr lang="en-US" b="1" dirty="0">
                <a:latin typeface="Times New Roman" panose="02020603050405020304" pitchFamily="18" charset="0"/>
              </a:rPr>
              <a:t>, and </a:t>
            </a:r>
            <a:r>
              <a:rPr lang="en-US" b="1" dirty="0" smtClean="0">
                <a:latin typeface="Times New Roman" panose="02020603050405020304" pitchFamily="18" charset="0"/>
              </a:rPr>
              <a:t>S.</a:t>
            </a:r>
            <a:r>
              <a:rPr lang="en-US" dirty="0"/>
              <a:t> </a:t>
            </a:r>
            <a:r>
              <a:rPr lang="en-US" b="1" dirty="0" err="1" smtClean="0">
                <a:latin typeface="Times New Roman" panose="02020603050405020304" pitchFamily="18" charset="0"/>
              </a:rPr>
              <a:t>Yackel</a:t>
            </a:r>
            <a:r>
              <a:rPr lang="en-US" b="1" dirty="0">
                <a:latin typeface="Times New Roman" panose="02020603050405020304" pitchFamily="18" charset="0"/>
              </a:rPr>
              <a:t>. MNTG: An Extensible Web-based </a:t>
            </a:r>
            <a:r>
              <a:rPr lang="en-US" b="1" dirty="0" smtClean="0">
                <a:latin typeface="Times New Roman" panose="02020603050405020304" pitchFamily="18" charset="0"/>
              </a:rPr>
              <a:t>Traffic Generator</a:t>
            </a:r>
            <a:r>
              <a:rPr lang="en-US" b="1" dirty="0">
                <a:latin typeface="Times New Roman" panose="02020603050405020304" pitchFamily="18" charset="0"/>
              </a:rPr>
              <a:t>. In </a:t>
            </a:r>
            <a:r>
              <a:rPr lang="en-US" b="1" i="1" dirty="0">
                <a:latin typeface="Times New Roman" panose="02020603050405020304" pitchFamily="18" charset="0"/>
              </a:rPr>
              <a:t>SSTD</a:t>
            </a:r>
            <a:r>
              <a:rPr lang="en-US" b="1" dirty="0">
                <a:latin typeface="Times New Roman" panose="02020603050405020304" pitchFamily="18" charset="0"/>
              </a:rPr>
              <a:t>, 2013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187100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SHAHED – </a:t>
            </a:r>
            <a:r>
              <a:rPr lang="en-US" sz="2400" dirty="0" smtClean="0"/>
              <a:t>A tool for </a:t>
            </a:r>
            <a:r>
              <a:rPr lang="en-US" sz="2400" dirty="0"/>
              <a:t>querying and </a:t>
            </a:r>
            <a:r>
              <a:rPr lang="en-US" sz="2400" dirty="0" smtClean="0"/>
              <a:t>visualizing </a:t>
            </a:r>
            <a:r>
              <a:rPr lang="en-US" sz="2400" dirty="0" err="1" smtClean="0"/>
              <a:t>spatio</a:t>
            </a:r>
            <a:r>
              <a:rPr lang="en-US" sz="2400" dirty="0" smtClean="0"/>
              <a:t>-temporal </a:t>
            </a:r>
            <a:r>
              <a:rPr lang="en-US" sz="2400" dirty="0"/>
              <a:t>satellite data</a:t>
            </a:r>
          </a:p>
        </p:txBody>
      </p:sp>
      <p:pic>
        <p:nvPicPr>
          <p:cNvPr id="5" name="ksa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5175" y="1085850"/>
            <a:ext cx="7689850" cy="5391150"/>
          </a:xfrm>
        </p:spPr>
      </p:pic>
    </p:spTree>
    <p:extLst>
      <p:ext uri="{BB962C8B-B14F-4D97-AF65-F5344CB8AC3E}">
        <p14:creationId xmlns:p14="http://schemas.microsoft.com/office/powerpoint/2010/main" val="3523174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57150"/>
            <a:ext cx="7696200" cy="762000"/>
          </a:xfrm>
        </p:spPr>
        <p:txBody>
          <a:bodyPr/>
          <a:lstStyle/>
          <a:p>
            <a:r>
              <a:rPr lang="en-US" dirty="0" smtClean="0"/>
              <a:t>TAREEG – </a:t>
            </a:r>
            <a:r>
              <a:rPr lang="en-US" sz="2800" dirty="0"/>
              <a:t>Web-based extractor for </a:t>
            </a:r>
            <a:r>
              <a:rPr lang="en-US" sz="2800" dirty="0" err="1"/>
              <a:t>OpenStreetMap</a:t>
            </a:r>
            <a:r>
              <a:rPr lang="en-US" sz="2800" dirty="0"/>
              <a:t> data based on </a:t>
            </a:r>
            <a:r>
              <a:rPr lang="en-US" sz="2800" dirty="0" err="1"/>
              <a:t>MapReduce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704175"/>
            <a:ext cx="8153400" cy="4154500"/>
          </a:xfrm>
        </p:spPr>
      </p:pic>
      <p:sp>
        <p:nvSpPr>
          <p:cNvPr id="5" name="TextBox 4"/>
          <p:cNvSpPr txBox="1"/>
          <p:nvPr/>
        </p:nvSpPr>
        <p:spPr>
          <a:xfrm>
            <a:off x="533400" y="1066802"/>
            <a:ext cx="8153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u="sng" dirty="0">
                <a:solidFill>
                  <a:srgbClr val="0070C0"/>
                </a:solidFill>
              </a:rPr>
              <a:t>http://tareeg.net/</a:t>
            </a:r>
          </a:p>
        </p:txBody>
      </p:sp>
      <p:sp>
        <p:nvSpPr>
          <p:cNvPr id="3" name="Rectangle 2"/>
          <p:cNvSpPr/>
          <p:nvPr/>
        </p:nvSpPr>
        <p:spPr>
          <a:xfrm>
            <a:off x="114300" y="5911273"/>
            <a:ext cx="90297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latin typeface="Times New Roman" panose="02020603050405020304" pitchFamily="18" charset="0"/>
              </a:rPr>
              <a:t>L. </a:t>
            </a:r>
            <a:r>
              <a:rPr lang="en-US" b="1" dirty="0" err="1" smtClean="0">
                <a:latin typeface="Times New Roman" panose="02020603050405020304" pitchFamily="18" charset="0"/>
              </a:rPr>
              <a:t>Alarabi</a:t>
            </a:r>
            <a:r>
              <a:rPr lang="en-US" b="1" dirty="0" smtClean="0">
                <a:latin typeface="Times New Roman" panose="02020603050405020304" pitchFamily="18" charset="0"/>
              </a:rPr>
              <a:t>, A. Eldawy, R. </a:t>
            </a:r>
            <a:r>
              <a:rPr lang="en-US" b="1" dirty="0" err="1" smtClean="0">
                <a:latin typeface="Times New Roman" panose="02020603050405020304" pitchFamily="18" charset="0"/>
              </a:rPr>
              <a:t>Alghamdi</a:t>
            </a:r>
            <a:r>
              <a:rPr lang="en-US" b="1" dirty="0" smtClean="0">
                <a:latin typeface="Times New Roman" panose="02020603050405020304" pitchFamily="18" charset="0"/>
              </a:rPr>
              <a:t>, and M. F. </a:t>
            </a:r>
            <a:r>
              <a:rPr lang="en-US" b="1" dirty="0" err="1" smtClean="0">
                <a:latin typeface="Times New Roman" panose="02020603050405020304" pitchFamily="18" charset="0"/>
              </a:rPr>
              <a:t>Mokbel</a:t>
            </a:r>
            <a:r>
              <a:rPr lang="en-US" b="1" dirty="0" smtClean="0">
                <a:latin typeface="Times New Roman" panose="02020603050405020304" pitchFamily="18" charset="0"/>
              </a:rPr>
              <a:t>. TAREEG: A </a:t>
            </a:r>
            <a:r>
              <a:rPr lang="en-US" b="1" dirty="0" err="1" smtClean="0">
                <a:latin typeface="Times New Roman" panose="02020603050405020304" pitchFamily="18" charset="0"/>
              </a:rPr>
              <a:t>MapReduce</a:t>
            </a:r>
            <a:r>
              <a:rPr lang="en-US" b="1" dirty="0" smtClean="0">
                <a:latin typeface="Times New Roman" panose="02020603050405020304" pitchFamily="18" charset="0"/>
              </a:rPr>
              <a:t>-Based Web Service for Extracting Spatial Data from </a:t>
            </a:r>
            <a:r>
              <a:rPr lang="en-US" b="1" dirty="0" err="1" smtClean="0">
                <a:latin typeface="Times New Roman" panose="02020603050405020304" pitchFamily="18" charset="0"/>
              </a:rPr>
              <a:t>OpenStreetMap</a:t>
            </a:r>
            <a:r>
              <a:rPr lang="en-US" b="1" dirty="0" smtClean="0">
                <a:latin typeface="Times New Roman" panose="02020603050405020304" pitchFamily="18" charset="0"/>
              </a:rPr>
              <a:t>. In </a:t>
            </a:r>
            <a:r>
              <a:rPr lang="en-US" b="1" i="1" dirty="0" smtClean="0">
                <a:latin typeface="Times New Roman" panose="02020603050405020304" pitchFamily="18" charset="0"/>
              </a:rPr>
              <a:t>SIGMOD</a:t>
            </a:r>
            <a:r>
              <a:rPr lang="en-US" b="1" dirty="0" smtClean="0">
                <a:latin typeface="Times New Roman" panose="02020603050405020304" pitchFamily="18" charset="0"/>
              </a:rPr>
              <a:t>, 2014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174967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Spatio</a:t>
            </a:r>
            <a:r>
              <a:rPr lang="en-US" dirty="0" smtClean="0"/>
              <a:t>-temporal Hadoop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 bwMode="auto">
          <a:xfrm>
            <a:off x="152400" y="2133600"/>
            <a:ext cx="7772400" cy="4191000"/>
          </a:xfrm>
          <a:prstGeom prst="rect">
            <a:avLst/>
          </a:prstGeom>
          <a:solidFill>
            <a:srgbClr val="FFFF66"/>
          </a:solidFill>
          <a:ln w="38100" cap="flat" cmpd="sng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latin typeface="Times New Roman" pitchFamily="18" charset="0"/>
              <a:ea typeface="굴림" pitchFamily="34" charset="-127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424" y="2159130"/>
            <a:ext cx="1893376" cy="126987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 bwMode="auto">
          <a:xfrm>
            <a:off x="152400" y="1143000"/>
            <a:ext cx="7772400" cy="838200"/>
          </a:xfrm>
          <a:prstGeom prst="rect">
            <a:avLst/>
          </a:prstGeom>
          <a:solidFill>
            <a:srgbClr val="92D050"/>
          </a:solidFill>
          <a:ln w="38100" cap="flat" cmpd="sng" algn="ctr">
            <a:solidFill>
              <a:srgbClr val="A5002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 smtClean="0">
                <a:solidFill>
                  <a:srgbClr val="800000"/>
                </a:solidFill>
                <a:latin typeface="Arial" pitchFamily="34" charset="0"/>
                <a:ea typeface="굴림" pitchFamily="34" charset="-127"/>
                <a:cs typeface="Arial" pitchFamily="34" charset="0"/>
              </a:rPr>
              <a:t>Applications</a:t>
            </a:r>
            <a:endParaRPr lang="en-US" sz="2400" b="1" dirty="0">
              <a:solidFill>
                <a:srgbClr val="800000"/>
              </a:solidFill>
              <a:latin typeface="Arial" pitchFamily="34" charset="0"/>
              <a:ea typeface="굴림" pitchFamily="34" charset="-127"/>
              <a:cs typeface="Arial" pitchFamily="34" charset="0"/>
            </a:endParaRPr>
          </a:p>
        </p:txBody>
      </p:sp>
      <p:sp>
        <p:nvSpPr>
          <p:cNvPr id="16" name="Rectangle 15"/>
          <p:cNvSpPr/>
          <p:nvPr/>
        </p:nvSpPr>
        <p:spPr bwMode="auto">
          <a:xfrm rot="5400000">
            <a:off x="6316205" y="3742195"/>
            <a:ext cx="4191000" cy="973810"/>
          </a:xfrm>
          <a:prstGeom prst="rect">
            <a:avLst/>
          </a:prstGeom>
          <a:solidFill>
            <a:srgbClr val="FFC000"/>
          </a:solidFill>
          <a:ln w="38100" cap="flat" cmpd="sng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 err="1">
                <a:solidFill>
                  <a:srgbClr val="800000"/>
                </a:solidFill>
                <a:latin typeface="Arial" pitchFamily="34" charset="0"/>
                <a:ea typeface="굴림" pitchFamily="34" charset="-127"/>
                <a:cs typeface="Arial" pitchFamily="34" charset="0"/>
              </a:rPr>
              <a:t>Spatio</a:t>
            </a:r>
            <a:r>
              <a:rPr lang="en-US" sz="2400" b="1" dirty="0">
                <a:solidFill>
                  <a:srgbClr val="800000"/>
                </a:solidFill>
                <a:latin typeface="Arial" pitchFamily="34" charset="0"/>
                <a:ea typeface="굴림" pitchFamily="34" charset="-127"/>
                <a:cs typeface="Arial" pitchFamily="34" charset="0"/>
              </a:rPr>
              <a:t>-temporal Hadoop</a:t>
            </a:r>
          </a:p>
        </p:txBody>
      </p:sp>
      <p:sp>
        <p:nvSpPr>
          <p:cNvPr id="17" name="Rectangle 16"/>
          <p:cNvSpPr/>
          <p:nvPr/>
        </p:nvSpPr>
        <p:spPr bwMode="auto">
          <a:xfrm>
            <a:off x="2921430" y="2373327"/>
            <a:ext cx="4850970" cy="838200"/>
          </a:xfrm>
          <a:prstGeom prst="rect">
            <a:avLst/>
          </a:prstGeom>
          <a:solidFill>
            <a:srgbClr val="800000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FFFF00"/>
                </a:solidFill>
                <a:latin typeface="Arial" pitchFamily="34" charset="0"/>
                <a:ea typeface="굴림" pitchFamily="34" charset="-127"/>
                <a:cs typeface="Arial" pitchFamily="34" charset="0"/>
              </a:rPr>
              <a:t>Language: Pigeon</a:t>
            </a:r>
          </a:p>
        </p:txBody>
      </p:sp>
      <p:sp>
        <p:nvSpPr>
          <p:cNvPr id="18" name="Rectangle 17"/>
          <p:cNvSpPr/>
          <p:nvPr/>
        </p:nvSpPr>
        <p:spPr bwMode="auto">
          <a:xfrm>
            <a:off x="304800" y="3360218"/>
            <a:ext cx="7467600" cy="838200"/>
          </a:xfrm>
          <a:prstGeom prst="rect">
            <a:avLst/>
          </a:prstGeom>
          <a:solidFill>
            <a:srgbClr val="800000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 smtClean="0">
                <a:solidFill>
                  <a:srgbClr val="FFFF00"/>
                </a:solidFill>
                <a:latin typeface="Arial" pitchFamily="34" charset="0"/>
                <a:ea typeface="굴림" pitchFamily="34" charset="-127"/>
                <a:cs typeface="Arial" pitchFamily="34" charset="0"/>
              </a:rPr>
              <a:t>Operations Layer</a:t>
            </a:r>
            <a:endParaRPr lang="en-US" sz="2400" b="1" dirty="0">
              <a:solidFill>
                <a:srgbClr val="FFFF00"/>
              </a:solidFill>
              <a:latin typeface="Arial" pitchFamily="34" charset="0"/>
              <a:ea typeface="굴림" pitchFamily="34" charset="-127"/>
              <a:cs typeface="Arial" pitchFamily="34" charset="0"/>
            </a:endParaRPr>
          </a:p>
        </p:txBody>
      </p:sp>
      <p:sp>
        <p:nvSpPr>
          <p:cNvPr id="19" name="Rectangle 18"/>
          <p:cNvSpPr/>
          <p:nvPr/>
        </p:nvSpPr>
        <p:spPr bwMode="auto">
          <a:xfrm>
            <a:off x="316424" y="4347109"/>
            <a:ext cx="7467600" cy="838200"/>
          </a:xfrm>
          <a:prstGeom prst="rect">
            <a:avLst/>
          </a:prstGeom>
          <a:solidFill>
            <a:srgbClr val="800000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 err="1" smtClean="0">
                <a:solidFill>
                  <a:srgbClr val="FFFF00"/>
                </a:solidFill>
                <a:latin typeface="Arial" pitchFamily="34" charset="0"/>
                <a:ea typeface="굴림" pitchFamily="34" charset="-127"/>
                <a:cs typeface="Arial" pitchFamily="34" charset="0"/>
              </a:rPr>
              <a:t>MapReduce</a:t>
            </a:r>
            <a:r>
              <a:rPr lang="en-US" sz="2400" b="1" dirty="0" smtClean="0">
                <a:solidFill>
                  <a:srgbClr val="FFFF00"/>
                </a:solidFill>
                <a:latin typeface="Arial" pitchFamily="34" charset="0"/>
                <a:ea typeface="굴림" pitchFamily="34" charset="-127"/>
                <a:cs typeface="Arial" pitchFamily="34" charset="0"/>
              </a:rPr>
              <a:t> Layer</a:t>
            </a:r>
            <a:endParaRPr lang="en-US" sz="2400" b="1" dirty="0">
              <a:solidFill>
                <a:srgbClr val="FFFF00"/>
              </a:solidFill>
              <a:latin typeface="Arial" pitchFamily="34" charset="0"/>
              <a:ea typeface="굴림" pitchFamily="34" charset="-127"/>
              <a:cs typeface="Arial" pitchFamily="34" charset="0"/>
            </a:endParaRPr>
          </a:p>
        </p:txBody>
      </p:sp>
      <p:sp>
        <p:nvSpPr>
          <p:cNvPr id="20" name="Rectangle 19"/>
          <p:cNvSpPr/>
          <p:nvPr/>
        </p:nvSpPr>
        <p:spPr bwMode="auto">
          <a:xfrm>
            <a:off x="316424" y="5334000"/>
            <a:ext cx="7467600" cy="838200"/>
          </a:xfrm>
          <a:prstGeom prst="rect">
            <a:avLst/>
          </a:prstGeom>
          <a:solidFill>
            <a:srgbClr val="800000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 smtClean="0">
                <a:solidFill>
                  <a:srgbClr val="FFFF00"/>
                </a:solidFill>
                <a:latin typeface="Arial" pitchFamily="34" charset="0"/>
                <a:ea typeface="굴림" pitchFamily="34" charset="-127"/>
                <a:cs typeface="Arial" pitchFamily="34" charset="0"/>
              </a:rPr>
              <a:t>Indexing Layer</a:t>
            </a:r>
            <a:endParaRPr lang="en-US" sz="2400" b="1" dirty="0">
              <a:solidFill>
                <a:srgbClr val="FFFF00"/>
              </a:solidFill>
              <a:latin typeface="Arial" pitchFamily="34" charset="0"/>
              <a:ea typeface="굴림" pitchFamily="34" charset="-127"/>
              <a:cs typeface="Arial" pitchFamily="34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9911" y="2291174"/>
            <a:ext cx="790837" cy="1038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188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" dur="indefinite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3" dur="indefinite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" dur="indefinite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6" dur="indefinite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9" dur="indefinite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1" dur="indefinite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2" dur="indefinite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Spatio</a:t>
            </a:r>
            <a:r>
              <a:rPr lang="en-US" dirty="0" smtClean="0"/>
              <a:t>-temporal Hadoop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 simple extension to Hadoop to work with </a:t>
            </a:r>
            <a:r>
              <a:rPr lang="en-US" dirty="0" err="1" smtClean="0"/>
              <a:t>spatio</a:t>
            </a:r>
            <a:r>
              <a:rPr lang="en-US" dirty="0" smtClean="0"/>
              <a:t>-temporal data</a:t>
            </a:r>
          </a:p>
          <a:p>
            <a:r>
              <a:rPr lang="en-US" dirty="0" smtClean="0"/>
              <a:t>Not as comprehensive as </a:t>
            </a:r>
            <a:r>
              <a:rPr lang="en-US" dirty="0" err="1" smtClean="0"/>
              <a:t>SpatialHadoop</a:t>
            </a:r>
            <a:r>
              <a:rPr lang="en-US" dirty="0" smtClean="0"/>
              <a:t> with spatial data, but it is a start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9399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Spatial data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Increasing amounts of spatial data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Unfortunately…</a:t>
            </a:r>
            <a:br>
              <a:rPr lang="en-US" dirty="0" smtClean="0"/>
            </a:br>
            <a:r>
              <a:rPr lang="en-US" dirty="0" smtClean="0"/>
              <a:t>Hadoop is ill equipped</a:t>
            </a:r>
            <a:br>
              <a:rPr lang="en-US" dirty="0" smtClean="0"/>
            </a:br>
            <a:r>
              <a:rPr lang="en-US" dirty="0" smtClean="0"/>
              <a:t>for spatial data processing</a:t>
            </a:r>
          </a:p>
        </p:txBody>
      </p:sp>
      <p:pic>
        <p:nvPicPr>
          <p:cNvPr id="1026" name="Picture 2" descr="http://us.123rf.com/400wm/400/400/thampapon1/thampapon11201/thampapon1120100183/12253018-hand-of-business-man-touch-screen-of-mobile-phone-with-ray-of-light-shining-through-earth-glob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676402"/>
            <a:ext cx="3810000" cy="2066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 bwMode="auto">
          <a:xfrm>
            <a:off x="838200" y="3226593"/>
            <a:ext cx="3810000" cy="516732"/>
          </a:xfrm>
          <a:prstGeom prst="rect">
            <a:avLst/>
          </a:prstGeom>
          <a:solidFill>
            <a:srgbClr val="800000">
              <a:alpha val="50196"/>
            </a:srgbClr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ea typeface="굴림" pitchFamily="34" charset="-127"/>
              </a:rPr>
              <a:t>Smart phones</a:t>
            </a:r>
          </a:p>
        </p:txBody>
      </p:sp>
      <p:pic>
        <p:nvPicPr>
          <p:cNvPr id="1028" name="Picture 4" descr="http://upload.wikimedia.org/wikipedia/commons/thumb/3/3f/HST-SM4.jpeg/300px-HST-SM4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1676402"/>
            <a:ext cx="2755900" cy="2066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 bwMode="auto">
          <a:xfrm>
            <a:off x="5410200" y="3226593"/>
            <a:ext cx="2755900" cy="516732"/>
          </a:xfrm>
          <a:prstGeom prst="rect">
            <a:avLst/>
          </a:prstGeom>
          <a:solidFill>
            <a:srgbClr val="800000">
              <a:alpha val="50196"/>
            </a:srgbClr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ea typeface="굴림" pitchFamily="34" charset="-127"/>
              </a:rPr>
              <a:t>Satellite Images</a:t>
            </a:r>
          </a:p>
        </p:txBody>
      </p:sp>
      <p:pic>
        <p:nvPicPr>
          <p:cNvPr id="1030" name="Picture 6" descr="http://www.gthestateplanning.com/TE%20BLOG.%20Medical%20brain%20scan.%2010.25.2011.iStock_000014430407Medium%5B1%5D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3650" y="4114800"/>
            <a:ext cx="3429000" cy="2049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 bwMode="auto">
          <a:xfrm>
            <a:off x="5073650" y="5647432"/>
            <a:ext cx="3429000" cy="516732"/>
          </a:xfrm>
          <a:prstGeom prst="rect">
            <a:avLst/>
          </a:prstGeom>
          <a:solidFill>
            <a:srgbClr val="800000">
              <a:alpha val="50196"/>
            </a:srgbClr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ea typeface="굴림" pitchFamily="34" charset="-127"/>
              </a:rPr>
              <a:t>Medical data</a:t>
            </a:r>
          </a:p>
        </p:txBody>
      </p:sp>
    </p:spTree>
    <p:extLst>
      <p:ext uri="{BB962C8B-B14F-4D97-AF65-F5344CB8AC3E}">
        <p14:creationId xmlns:p14="http://schemas.microsoft.com/office/powerpoint/2010/main" val="70409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9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Spatio</a:t>
            </a:r>
            <a:r>
              <a:rPr lang="en-US" dirty="0" smtClean="0"/>
              <a:t>-temporal Index</a:t>
            </a:r>
            <a:endParaRPr lang="en-US" dirty="0"/>
          </a:p>
        </p:txBody>
      </p:sp>
      <p:grpSp>
        <p:nvGrpSpPr>
          <p:cNvPr id="49" name="Dec"/>
          <p:cNvGrpSpPr/>
          <p:nvPr/>
        </p:nvGrpSpPr>
        <p:grpSpPr>
          <a:xfrm>
            <a:off x="7521842" y="1600200"/>
            <a:ext cx="1101671" cy="1602830"/>
            <a:chOff x="7521840" y="1600200"/>
            <a:chExt cx="1101671" cy="1602830"/>
          </a:xfrm>
        </p:grpSpPr>
        <p:sp>
          <p:nvSpPr>
            <p:cNvPr id="41" name="Rectangle 40"/>
            <p:cNvSpPr/>
            <p:nvPr/>
          </p:nvSpPr>
          <p:spPr bwMode="auto">
            <a:xfrm>
              <a:off x="7521840" y="1600200"/>
              <a:ext cx="1101671" cy="838200"/>
            </a:xfrm>
            <a:prstGeom prst="rect">
              <a:avLst/>
            </a:prstGeom>
            <a:solidFill>
              <a:srgbClr val="FFFF66"/>
            </a:solidFill>
            <a:ln w="38100" cap="flat" cmpd="sng" algn="ctr">
              <a:solidFill>
                <a:srgbClr val="8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200" b="1" dirty="0">
                  <a:solidFill>
                    <a:srgbClr val="800000"/>
                  </a:solidFill>
                  <a:latin typeface="Arial" panose="020B0604020202020204" pitchFamily="34" charset="0"/>
                  <a:ea typeface="굴림" pitchFamily="34" charset="-127"/>
                  <a:cs typeface="Arial" panose="020B0604020202020204" pitchFamily="34" charset="0"/>
                </a:rPr>
                <a:t>Dec</a:t>
              </a:r>
            </a:p>
          </p:txBody>
        </p:sp>
        <p:sp>
          <p:nvSpPr>
            <p:cNvPr id="43" name="Isosceles Triangle 42"/>
            <p:cNvSpPr/>
            <p:nvPr/>
          </p:nvSpPr>
          <p:spPr bwMode="auto">
            <a:xfrm>
              <a:off x="7586092" y="2438400"/>
              <a:ext cx="973165" cy="764630"/>
            </a:xfrm>
            <a:prstGeom prst="triangle">
              <a:avLst/>
            </a:prstGeom>
            <a:solidFill>
              <a:srgbClr val="FFFF66"/>
            </a:solidFill>
            <a:ln w="38100" cap="flat" cmpd="sng" algn="ctr">
              <a:solidFill>
                <a:srgbClr val="8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latin typeface="Times New Roman" pitchFamily="18" charset="0"/>
                <a:ea typeface="굴림" pitchFamily="34" charset="-127"/>
              </a:endParaRPr>
            </a:p>
          </p:txBody>
        </p:sp>
      </p:grpSp>
      <p:sp>
        <p:nvSpPr>
          <p:cNvPr id="42" name="Dots months"/>
          <p:cNvSpPr txBox="1"/>
          <p:nvPr/>
        </p:nvSpPr>
        <p:spPr>
          <a:xfrm>
            <a:off x="6781800" y="1637781"/>
            <a:ext cx="6463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800000"/>
                </a:solidFill>
              </a:rPr>
              <a:t>…</a:t>
            </a:r>
          </a:p>
        </p:txBody>
      </p:sp>
      <p:grpSp>
        <p:nvGrpSpPr>
          <p:cNvPr id="48" name="Mar"/>
          <p:cNvGrpSpPr/>
          <p:nvPr/>
        </p:nvGrpSpPr>
        <p:grpSpPr>
          <a:xfrm>
            <a:off x="5436031" y="1587228"/>
            <a:ext cx="1101671" cy="1628774"/>
            <a:chOff x="5436029" y="1587228"/>
            <a:chExt cx="1101671" cy="1628774"/>
          </a:xfrm>
        </p:grpSpPr>
        <p:sp>
          <p:nvSpPr>
            <p:cNvPr id="39" name="Rectangle 38"/>
            <p:cNvSpPr/>
            <p:nvPr/>
          </p:nvSpPr>
          <p:spPr bwMode="auto">
            <a:xfrm>
              <a:off x="5436029" y="1587228"/>
              <a:ext cx="1101671" cy="838200"/>
            </a:xfrm>
            <a:prstGeom prst="rect">
              <a:avLst/>
            </a:prstGeom>
            <a:solidFill>
              <a:srgbClr val="FFFF66"/>
            </a:solidFill>
            <a:ln w="38100" cap="flat" cmpd="sng" algn="ctr">
              <a:solidFill>
                <a:srgbClr val="8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200" b="1" dirty="0">
                  <a:solidFill>
                    <a:srgbClr val="800000"/>
                  </a:solidFill>
                  <a:latin typeface="Arial" panose="020B0604020202020204" pitchFamily="34" charset="0"/>
                  <a:ea typeface="굴림" pitchFamily="34" charset="-127"/>
                  <a:cs typeface="Arial" panose="020B0604020202020204" pitchFamily="34" charset="0"/>
                </a:rPr>
                <a:t>Mar</a:t>
              </a:r>
            </a:p>
          </p:txBody>
        </p:sp>
        <p:sp>
          <p:nvSpPr>
            <p:cNvPr id="40" name="Isosceles Triangle 39"/>
            <p:cNvSpPr/>
            <p:nvPr/>
          </p:nvSpPr>
          <p:spPr bwMode="auto">
            <a:xfrm>
              <a:off x="5500281" y="2451372"/>
              <a:ext cx="973165" cy="764630"/>
            </a:xfrm>
            <a:prstGeom prst="triangle">
              <a:avLst/>
            </a:prstGeom>
            <a:solidFill>
              <a:srgbClr val="FFFF66"/>
            </a:solidFill>
            <a:ln w="38100" cap="flat" cmpd="sng" algn="ctr">
              <a:solidFill>
                <a:srgbClr val="8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latin typeface="Times New Roman" pitchFamily="18" charset="0"/>
                <a:ea typeface="굴림" pitchFamily="34" charset="-127"/>
              </a:endParaRPr>
            </a:p>
          </p:txBody>
        </p:sp>
      </p:grpSp>
      <p:grpSp>
        <p:nvGrpSpPr>
          <p:cNvPr id="53" name="Day 31 Index"/>
          <p:cNvGrpSpPr/>
          <p:nvPr/>
        </p:nvGrpSpPr>
        <p:grpSpPr>
          <a:xfrm>
            <a:off x="7543800" y="1600202"/>
            <a:ext cx="609600" cy="1282427"/>
            <a:chOff x="7543800" y="1600200"/>
            <a:chExt cx="609600" cy="1282427"/>
          </a:xfrm>
        </p:grpSpPr>
        <p:sp>
          <p:nvSpPr>
            <p:cNvPr id="32" name="31"/>
            <p:cNvSpPr/>
            <p:nvPr/>
          </p:nvSpPr>
          <p:spPr bwMode="auto">
            <a:xfrm>
              <a:off x="7543800" y="1600200"/>
              <a:ext cx="609600" cy="838200"/>
            </a:xfrm>
            <a:prstGeom prst="rect">
              <a:avLst/>
            </a:prstGeom>
            <a:solidFill>
              <a:srgbClr val="FFFF66"/>
            </a:solidFill>
            <a:ln w="38100" cap="flat" cmpd="sng" algn="ctr">
              <a:solidFill>
                <a:srgbClr val="8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200" b="1" dirty="0">
                  <a:solidFill>
                    <a:srgbClr val="800000"/>
                  </a:solidFill>
                  <a:latin typeface="Arial" panose="020B0604020202020204" pitchFamily="34" charset="0"/>
                  <a:ea typeface="굴림" pitchFamily="34" charset="-127"/>
                  <a:cs typeface="Arial" panose="020B0604020202020204" pitchFamily="34" charset="0"/>
                </a:rPr>
                <a:t>31</a:t>
              </a:r>
            </a:p>
          </p:txBody>
        </p:sp>
        <p:grpSp>
          <p:nvGrpSpPr>
            <p:cNvPr id="33" name="Group 32"/>
            <p:cNvGrpSpPr/>
            <p:nvPr/>
          </p:nvGrpSpPr>
          <p:grpSpPr>
            <a:xfrm>
              <a:off x="7648897" y="2654027"/>
              <a:ext cx="399405" cy="228600"/>
              <a:chOff x="8598655" y="2273027"/>
              <a:chExt cx="399405" cy="228600"/>
            </a:xfrm>
          </p:grpSpPr>
          <p:cxnSp>
            <p:nvCxnSpPr>
              <p:cNvPr id="34" name="Straight Connector 33"/>
              <p:cNvCxnSpPr/>
              <p:nvPr/>
            </p:nvCxnSpPr>
            <p:spPr bwMode="auto">
              <a:xfrm>
                <a:off x="8598655" y="2273027"/>
                <a:ext cx="399405" cy="0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5" name="Straight Connector 34"/>
              <p:cNvCxnSpPr/>
              <p:nvPr/>
            </p:nvCxnSpPr>
            <p:spPr bwMode="auto">
              <a:xfrm>
                <a:off x="8598655" y="2349227"/>
                <a:ext cx="399405" cy="0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6" name="Straight Connector 35"/>
              <p:cNvCxnSpPr/>
              <p:nvPr/>
            </p:nvCxnSpPr>
            <p:spPr bwMode="auto">
              <a:xfrm>
                <a:off x="8598655" y="2425427"/>
                <a:ext cx="399405" cy="0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7" name="Straight Connector 36"/>
              <p:cNvCxnSpPr/>
              <p:nvPr/>
            </p:nvCxnSpPr>
            <p:spPr bwMode="auto">
              <a:xfrm>
                <a:off x="8598655" y="2501627"/>
                <a:ext cx="399405" cy="0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</p:grpSp>
      <p:sp>
        <p:nvSpPr>
          <p:cNvPr id="38" name="Dots days"/>
          <p:cNvSpPr txBox="1"/>
          <p:nvPr/>
        </p:nvSpPr>
        <p:spPr>
          <a:xfrm>
            <a:off x="6911922" y="1637782"/>
            <a:ext cx="6463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800000"/>
                </a:solidFill>
              </a:rPr>
              <a:t>…</a:t>
            </a:r>
            <a:endParaRPr lang="en-US" b="1" dirty="0">
              <a:solidFill>
                <a:srgbClr val="800000"/>
              </a:solidFill>
            </a:endParaRPr>
          </a:p>
        </p:txBody>
      </p:sp>
      <p:grpSp>
        <p:nvGrpSpPr>
          <p:cNvPr id="52" name="Day 3 Iindex"/>
          <p:cNvGrpSpPr/>
          <p:nvPr/>
        </p:nvGrpSpPr>
        <p:grpSpPr>
          <a:xfrm>
            <a:off x="6421143" y="1600202"/>
            <a:ext cx="426522" cy="1282427"/>
            <a:chOff x="6421143" y="1600200"/>
            <a:chExt cx="426522" cy="1282427"/>
          </a:xfrm>
        </p:grpSpPr>
        <p:sp>
          <p:nvSpPr>
            <p:cNvPr id="11" name="Day 3"/>
            <p:cNvSpPr/>
            <p:nvPr/>
          </p:nvSpPr>
          <p:spPr bwMode="auto">
            <a:xfrm>
              <a:off x="6421143" y="1600200"/>
              <a:ext cx="426522" cy="838200"/>
            </a:xfrm>
            <a:prstGeom prst="rect">
              <a:avLst/>
            </a:prstGeom>
            <a:solidFill>
              <a:srgbClr val="FFFF66"/>
            </a:solidFill>
            <a:ln w="38100" cap="flat" cmpd="sng" algn="ctr">
              <a:solidFill>
                <a:srgbClr val="8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200" b="1" dirty="0">
                  <a:solidFill>
                    <a:srgbClr val="800000"/>
                  </a:solidFill>
                  <a:latin typeface="Arial" panose="020B0604020202020204" pitchFamily="34" charset="0"/>
                  <a:ea typeface="굴림" pitchFamily="34" charset="-127"/>
                  <a:cs typeface="Arial" panose="020B0604020202020204" pitchFamily="34" charset="0"/>
                </a:rPr>
                <a:t>3</a:t>
              </a:r>
            </a:p>
          </p:txBody>
        </p:sp>
        <p:grpSp>
          <p:nvGrpSpPr>
            <p:cNvPr id="31" name="List Index 3"/>
            <p:cNvGrpSpPr/>
            <p:nvPr/>
          </p:nvGrpSpPr>
          <p:grpSpPr>
            <a:xfrm>
              <a:off x="6421143" y="2654027"/>
              <a:ext cx="399405" cy="228600"/>
              <a:chOff x="8598655" y="2273027"/>
              <a:chExt cx="399405" cy="228600"/>
            </a:xfrm>
          </p:grpSpPr>
          <p:cxnSp>
            <p:nvCxnSpPr>
              <p:cNvPr id="23" name="Straight Connector 22"/>
              <p:cNvCxnSpPr/>
              <p:nvPr/>
            </p:nvCxnSpPr>
            <p:spPr bwMode="auto">
              <a:xfrm>
                <a:off x="8598655" y="2273027"/>
                <a:ext cx="399405" cy="0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4" name="Straight Connector 23"/>
              <p:cNvCxnSpPr/>
              <p:nvPr/>
            </p:nvCxnSpPr>
            <p:spPr bwMode="auto">
              <a:xfrm>
                <a:off x="8598655" y="2349227"/>
                <a:ext cx="399405" cy="0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5" name="Straight Connector 24"/>
              <p:cNvCxnSpPr/>
              <p:nvPr/>
            </p:nvCxnSpPr>
            <p:spPr bwMode="auto">
              <a:xfrm>
                <a:off x="8598655" y="2425427"/>
                <a:ext cx="399405" cy="0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8" name="Straight Connector 27"/>
              <p:cNvCxnSpPr/>
              <p:nvPr/>
            </p:nvCxnSpPr>
            <p:spPr bwMode="auto">
              <a:xfrm>
                <a:off x="8598655" y="2501627"/>
                <a:ext cx="399405" cy="0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</p:grpSp>
      <p:grpSp>
        <p:nvGrpSpPr>
          <p:cNvPr id="51" name="Day 2 Index"/>
          <p:cNvGrpSpPr/>
          <p:nvPr/>
        </p:nvGrpSpPr>
        <p:grpSpPr>
          <a:xfrm>
            <a:off x="5899690" y="1600202"/>
            <a:ext cx="457198" cy="1282427"/>
            <a:chOff x="5899690" y="1600200"/>
            <a:chExt cx="457198" cy="1282427"/>
          </a:xfrm>
        </p:grpSpPr>
        <p:sp>
          <p:nvSpPr>
            <p:cNvPr id="10" name="Day 2"/>
            <p:cNvSpPr/>
            <p:nvPr/>
          </p:nvSpPr>
          <p:spPr bwMode="auto">
            <a:xfrm>
              <a:off x="5899690" y="1600200"/>
              <a:ext cx="457198" cy="838200"/>
            </a:xfrm>
            <a:prstGeom prst="rect">
              <a:avLst/>
            </a:prstGeom>
            <a:solidFill>
              <a:srgbClr val="FFFF66"/>
            </a:solidFill>
            <a:ln w="38100" cap="flat" cmpd="sng" algn="ctr">
              <a:solidFill>
                <a:srgbClr val="8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200" b="1" dirty="0">
                  <a:solidFill>
                    <a:srgbClr val="800000"/>
                  </a:solidFill>
                  <a:latin typeface="Arial" panose="020B0604020202020204" pitchFamily="34" charset="0"/>
                  <a:ea typeface="굴림" pitchFamily="34" charset="-127"/>
                  <a:cs typeface="Arial" panose="020B0604020202020204" pitchFamily="34" charset="0"/>
                </a:rPr>
                <a:t>2</a:t>
              </a:r>
            </a:p>
          </p:txBody>
        </p:sp>
        <p:grpSp>
          <p:nvGrpSpPr>
            <p:cNvPr id="30" name="List Index 2"/>
            <p:cNvGrpSpPr/>
            <p:nvPr/>
          </p:nvGrpSpPr>
          <p:grpSpPr>
            <a:xfrm>
              <a:off x="5928586" y="2654027"/>
              <a:ext cx="399405" cy="228600"/>
              <a:chOff x="8089792" y="2286000"/>
              <a:chExt cx="399405" cy="228600"/>
            </a:xfrm>
          </p:grpSpPr>
          <p:cxnSp>
            <p:nvCxnSpPr>
              <p:cNvPr id="20" name="Straight Connector 19"/>
              <p:cNvCxnSpPr/>
              <p:nvPr/>
            </p:nvCxnSpPr>
            <p:spPr bwMode="auto">
              <a:xfrm>
                <a:off x="8089792" y="2286000"/>
                <a:ext cx="399405" cy="0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1" name="Straight Connector 20"/>
              <p:cNvCxnSpPr/>
              <p:nvPr/>
            </p:nvCxnSpPr>
            <p:spPr bwMode="auto">
              <a:xfrm>
                <a:off x="8089792" y="2362200"/>
                <a:ext cx="399405" cy="0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2" name="Straight Connector 21"/>
              <p:cNvCxnSpPr/>
              <p:nvPr/>
            </p:nvCxnSpPr>
            <p:spPr bwMode="auto">
              <a:xfrm>
                <a:off x="8089792" y="2438400"/>
                <a:ext cx="399405" cy="0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7" name="Straight Connector 26"/>
              <p:cNvCxnSpPr/>
              <p:nvPr/>
            </p:nvCxnSpPr>
            <p:spPr bwMode="auto">
              <a:xfrm>
                <a:off x="8089792" y="2514600"/>
                <a:ext cx="399405" cy="0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</p:grpSp>
      <p:grpSp>
        <p:nvGrpSpPr>
          <p:cNvPr id="50" name="Day 1 Index"/>
          <p:cNvGrpSpPr/>
          <p:nvPr/>
        </p:nvGrpSpPr>
        <p:grpSpPr>
          <a:xfrm>
            <a:off x="5436029" y="1600202"/>
            <a:ext cx="399406" cy="1282427"/>
            <a:chOff x="5436029" y="1600200"/>
            <a:chExt cx="399406" cy="1282427"/>
          </a:xfrm>
        </p:grpSpPr>
        <p:sp>
          <p:nvSpPr>
            <p:cNvPr id="9" name="Day 1"/>
            <p:cNvSpPr/>
            <p:nvPr/>
          </p:nvSpPr>
          <p:spPr bwMode="auto">
            <a:xfrm>
              <a:off x="5436030" y="1600200"/>
              <a:ext cx="399405" cy="838200"/>
            </a:xfrm>
            <a:prstGeom prst="rect">
              <a:avLst/>
            </a:prstGeom>
            <a:solidFill>
              <a:srgbClr val="FFFF66"/>
            </a:solidFill>
            <a:ln w="38100" cap="flat" cmpd="sng" algn="ctr">
              <a:solidFill>
                <a:srgbClr val="8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200" b="1" dirty="0">
                  <a:solidFill>
                    <a:srgbClr val="800000"/>
                  </a:solidFill>
                  <a:latin typeface="Arial" panose="020B0604020202020204" pitchFamily="34" charset="0"/>
                  <a:ea typeface="굴림" pitchFamily="34" charset="-127"/>
                  <a:cs typeface="Arial" panose="020B0604020202020204" pitchFamily="34" charset="0"/>
                </a:rPr>
                <a:t>1</a:t>
              </a:r>
            </a:p>
          </p:txBody>
        </p:sp>
        <p:grpSp>
          <p:nvGrpSpPr>
            <p:cNvPr id="29" name="List Index 1"/>
            <p:cNvGrpSpPr/>
            <p:nvPr/>
          </p:nvGrpSpPr>
          <p:grpSpPr>
            <a:xfrm>
              <a:off x="5436029" y="2654027"/>
              <a:ext cx="399405" cy="228600"/>
              <a:chOff x="7613541" y="2286000"/>
              <a:chExt cx="399405" cy="228600"/>
            </a:xfrm>
          </p:grpSpPr>
          <p:cxnSp>
            <p:nvCxnSpPr>
              <p:cNvPr id="17" name="Straight Connector 16"/>
              <p:cNvCxnSpPr/>
              <p:nvPr/>
            </p:nvCxnSpPr>
            <p:spPr bwMode="auto">
              <a:xfrm>
                <a:off x="7613541" y="2286000"/>
                <a:ext cx="399405" cy="0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8" name="Straight Connector 17"/>
              <p:cNvCxnSpPr/>
              <p:nvPr/>
            </p:nvCxnSpPr>
            <p:spPr bwMode="auto">
              <a:xfrm>
                <a:off x="7613541" y="2362200"/>
                <a:ext cx="399405" cy="0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9" name="Straight Connector 18"/>
              <p:cNvCxnSpPr/>
              <p:nvPr/>
            </p:nvCxnSpPr>
            <p:spPr bwMode="auto">
              <a:xfrm>
                <a:off x="7613541" y="2438400"/>
                <a:ext cx="399405" cy="0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6" name="Straight Connector 25"/>
              <p:cNvCxnSpPr/>
              <p:nvPr/>
            </p:nvCxnSpPr>
            <p:spPr bwMode="auto">
              <a:xfrm>
                <a:off x="7613541" y="2514600"/>
                <a:ext cx="399405" cy="0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</p:grpSp>
      <p:grpSp>
        <p:nvGrpSpPr>
          <p:cNvPr id="47" name="Feb"/>
          <p:cNvGrpSpPr/>
          <p:nvPr/>
        </p:nvGrpSpPr>
        <p:grpSpPr>
          <a:xfrm>
            <a:off x="4181961" y="1600200"/>
            <a:ext cx="1101671" cy="1602830"/>
            <a:chOff x="4181959" y="1600200"/>
            <a:chExt cx="1101671" cy="1602830"/>
          </a:xfrm>
        </p:grpSpPr>
        <p:sp>
          <p:nvSpPr>
            <p:cNvPr id="8" name="Rectangle 7"/>
            <p:cNvSpPr/>
            <p:nvPr/>
          </p:nvSpPr>
          <p:spPr bwMode="auto">
            <a:xfrm>
              <a:off x="4181959" y="1600200"/>
              <a:ext cx="1101671" cy="838200"/>
            </a:xfrm>
            <a:prstGeom prst="rect">
              <a:avLst/>
            </a:prstGeom>
            <a:solidFill>
              <a:srgbClr val="FFFF66"/>
            </a:solidFill>
            <a:ln w="38100" cap="flat" cmpd="sng" algn="ctr">
              <a:solidFill>
                <a:srgbClr val="8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200" b="1" dirty="0">
                  <a:solidFill>
                    <a:srgbClr val="800000"/>
                  </a:solidFill>
                  <a:latin typeface="Arial" panose="020B0604020202020204" pitchFamily="34" charset="0"/>
                  <a:ea typeface="굴림" pitchFamily="34" charset="-127"/>
                  <a:cs typeface="Arial" panose="020B0604020202020204" pitchFamily="34" charset="0"/>
                </a:rPr>
                <a:t>Feb</a:t>
              </a:r>
            </a:p>
          </p:txBody>
        </p:sp>
        <p:sp>
          <p:nvSpPr>
            <p:cNvPr id="15" name="Isosceles Triangle 14"/>
            <p:cNvSpPr/>
            <p:nvPr/>
          </p:nvSpPr>
          <p:spPr bwMode="auto">
            <a:xfrm>
              <a:off x="4246211" y="2438400"/>
              <a:ext cx="973165" cy="764630"/>
            </a:xfrm>
            <a:prstGeom prst="triangle">
              <a:avLst/>
            </a:prstGeom>
            <a:solidFill>
              <a:srgbClr val="FFFF66"/>
            </a:solidFill>
            <a:ln w="38100" cap="flat" cmpd="sng" algn="ctr">
              <a:solidFill>
                <a:srgbClr val="8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latin typeface="Times New Roman" pitchFamily="18" charset="0"/>
                <a:ea typeface="굴림" pitchFamily="34" charset="-127"/>
              </a:endParaRPr>
            </a:p>
          </p:txBody>
        </p:sp>
      </p:grpSp>
      <p:grpSp>
        <p:nvGrpSpPr>
          <p:cNvPr id="46" name="Jan"/>
          <p:cNvGrpSpPr/>
          <p:nvPr/>
        </p:nvGrpSpPr>
        <p:grpSpPr>
          <a:xfrm>
            <a:off x="2927890" y="1600202"/>
            <a:ext cx="1101671" cy="1620565"/>
            <a:chOff x="2927888" y="1600200"/>
            <a:chExt cx="1101671" cy="1620565"/>
          </a:xfrm>
        </p:grpSpPr>
        <p:sp>
          <p:nvSpPr>
            <p:cNvPr id="7" name="Jan"/>
            <p:cNvSpPr/>
            <p:nvPr/>
          </p:nvSpPr>
          <p:spPr bwMode="auto">
            <a:xfrm>
              <a:off x="2927888" y="1600200"/>
              <a:ext cx="1101671" cy="838200"/>
            </a:xfrm>
            <a:prstGeom prst="rect">
              <a:avLst/>
            </a:prstGeom>
            <a:solidFill>
              <a:srgbClr val="FFFF66"/>
            </a:solidFill>
            <a:ln w="38100" cap="flat" cmpd="sng" algn="ctr">
              <a:solidFill>
                <a:srgbClr val="8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200" b="1" dirty="0">
                  <a:solidFill>
                    <a:srgbClr val="800000"/>
                  </a:solidFill>
                  <a:latin typeface="Arial" panose="020B0604020202020204" pitchFamily="34" charset="0"/>
                  <a:ea typeface="굴림" pitchFamily="34" charset="-127"/>
                  <a:cs typeface="Arial" panose="020B0604020202020204" pitchFamily="34" charset="0"/>
                </a:rPr>
                <a:t>Jan</a:t>
              </a:r>
            </a:p>
          </p:txBody>
        </p:sp>
        <p:sp>
          <p:nvSpPr>
            <p:cNvPr id="14" name="Isosceles Triangle 13"/>
            <p:cNvSpPr/>
            <p:nvPr/>
          </p:nvSpPr>
          <p:spPr bwMode="auto">
            <a:xfrm>
              <a:off x="2992140" y="2456135"/>
              <a:ext cx="973165" cy="764630"/>
            </a:xfrm>
            <a:prstGeom prst="triangle">
              <a:avLst/>
            </a:prstGeom>
            <a:solidFill>
              <a:srgbClr val="FFFF66"/>
            </a:solidFill>
            <a:ln w="38100" cap="flat" cmpd="sng" algn="ctr">
              <a:solidFill>
                <a:srgbClr val="8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latin typeface="Times New Roman" pitchFamily="18" charset="0"/>
                <a:ea typeface="굴림" pitchFamily="34" charset="-127"/>
              </a:endParaRPr>
            </a:p>
          </p:txBody>
        </p:sp>
      </p:grpSp>
      <p:grpSp>
        <p:nvGrpSpPr>
          <p:cNvPr id="45" name="2012"/>
          <p:cNvGrpSpPr/>
          <p:nvPr/>
        </p:nvGrpSpPr>
        <p:grpSpPr>
          <a:xfrm>
            <a:off x="565688" y="1600200"/>
            <a:ext cx="2209800" cy="2590800"/>
            <a:chOff x="565688" y="1600200"/>
            <a:chExt cx="2209800" cy="2590800"/>
          </a:xfrm>
        </p:grpSpPr>
        <p:sp>
          <p:nvSpPr>
            <p:cNvPr id="6" name="2012"/>
            <p:cNvSpPr/>
            <p:nvPr/>
          </p:nvSpPr>
          <p:spPr bwMode="auto">
            <a:xfrm>
              <a:off x="565688" y="1600200"/>
              <a:ext cx="2209800" cy="838200"/>
            </a:xfrm>
            <a:prstGeom prst="rect">
              <a:avLst/>
            </a:prstGeom>
            <a:solidFill>
              <a:srgbClr val="FFFF66"/>
            </a:solidFill>
            <a:ln w="38100" cap="flat" cmpd="sng" algn="ctr">
              <a:solidFill>
                <a:srgbClr val="8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200" b="1" dirty="0">
                  <a:solidFill>
                    <a:srgbClr val="800000"/>
                  </a:solidFill>
                  <a:latin typeface="Arial" panose="020B0604020202020204" pitchFamily="34" charset="0"/>
                  <a:ea typeface="굴림" pitchFamily="34" charset="-127"/>
                  <a:cs typeface="Arial" panose="020B0604020202020204" pitchFamily="34" charset="0"/>
                </a:rPr>
                <a:t>2012</a:t>
              </a:r>
            </a:p>
          </p:txBody>
        </p:sp>
        <p:sp>
          <p:nvSpPr>
            <p:cNvPr id="13" name="Isosceles Triangle 12"/>
            <p:cNvSpPr/>
            <p:nvPr/>
          </p:nvSpPr>
          <p:spPr bwMode="auto">
            <a:xfrm>
              <a:off x="603788" y="2514600"/>
              <a:ext cx="2133600" cy="1676400"/>
            </a:xfrm>
            <a:prstGeom prst="triangle">
              <a:avLst/>
            </a:prstGeom>
            <a:solidFill>
              <a:srgbClr val="FFFF66"/>
            </a:solidFill>
            <a:ln w="38100" cap="flat" cmpd="sng" algn="ctr">
              <a:solidFill>
                <a:srgbClr val="8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latin typeface="Times New Roman" pitchFamily="18" charset="0"/>
                <a:ea typeface="굴림" pitchFamily="34" charset="-127"/>
              </a:endParaRPr>
            </a:p>
          </p:txBody>
        </p:sp>
      </p:grpSp>
      <p:grpSp>
        <p:nvGrpSpPr>
          <p:cNvPr id="54" name="2013"/>
          <p:cNvGrpSpPr/>
          <p:nvPr/>
        </p:nvGrpSpPr>
        <p:grpSpPr>
          <a:xfrm>
            <a:off x="2932404" y="1602908"/>
            <a:ext cx="2209800" cy="2590800"/>
            <a:chOff x="565688" y="1600200"/>
            <a:chExt cx="2209800" cy="2590800"/>
          </a:xfrm>
        </p:grpSpPr>
        <p:sp>
          <p:nvSpPr>
            <p:cNvPr id="55" name="2013"/>
            <p:cNvSpPr/>
            <p:nvPr/>
          </p:nvSpPr>
          <p:spPr bwMode="auto">
            <a:xfrm>
              <a:off x="565688" y="1600200"/>
              <a:ext cx="2209800" cy="838200"/>
            </a:xfrm>
            <a:prstGeom prst="rect">
              <a:avLst/>
            </a:prstGeom>
            <a:solidFill>
              <a:srgbClr val="FFFF66"/>
            </a:solidFill>
            <a:ln w="38100" cap="flat" cmpd="sng" algn="ctr">
              <a:solidFill>
                <a:srgbClr val="8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200" b="1" dirty="0">
                  <a:solidFill>
                    <a:srgbClr val="800000"/>
                  </a:solidFill>
                  <a:latin typeface="Arial" panose="020B0604020202020204" pitchFamily="34" charset="0"/>
                  <a:ea typeface="굴림" pitchFamily="34" charset="-127"/>
                  <a:cs typeface="Arial" panose="020B0604020202020204" pitchFamily="34" charset="0"/>
                </a:rPr>
                <a:t>2013</a:t>
              </a:r>
            </a:p>
          </p:txBody>
        </p:sp>
        <p:sp>
          <p:nvSpPr>
            <p:cNvPr id="56" name="Isosceles Triangle 55"/>
            <p:cNvSpPr/>
            <p:nvPr/>
          </p:nvSpPr>
          <p:spPr bwMode="auto">
            <a:xfrm>
              <a:off x="603788" y="2514600"/>
              <a:ext cx="2133600" cy="1676400"/>
            </a:xfrm>
            <a:prstGeom prst="triangle">
              <a:avLst/>
            </a:prstGeom>
            <a:solidFill>
              <a:srgbClr val="FFFF66"/>
            </a:solidFill>
            <a:ln w="38100" cap="flat" cmpd="sng" algn="ctr">
              <a:solidFill>
                <a:srgbClr val="8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latin typeface="Times New Roman" pitchFamily="18" charset="0"/>
                <a:ea typeface="굴림" pitchFamily="34" charset="-127"/>
              </a:endParaRPr>
            </a:p>
          </p:txBody>
        </p:sp>
      </p:grpSp>
      <p:grpSp>
        <p:nvGrpSpPr>
          <p:cNvPr id="62" name="Large Spatial Index"/>
          <p:cNvGrpSpPr/>
          <p:nvPr/>
        </p:nvGrpSpPr>
        <p:grpSpPr>
          <a:xfrm>
            <a:off x="206105" y="3203030"/>
            <a:ext cx="4466736" cy="2871122"/>
            <a:chOff x="206105" y="3203030"/>
            <a:chExt cx="4466736" cy="2871122"/>
          </a:xfrm>
        </p:grpSpPr>
        <p:sp>
          <p:nvSpPr>
            <p:cNvPr id="60" name="Circular Arrow 59"/>
            <p:cNvSpPr/>
            <p:nvPr/>
          </p:nvSpPr>
          <p:spPr bwMode="auto">
            <a:xfrm rot="10800000">
              <a:off x="1295398" y="3203030"/>
              <a:ext cx="1632488" cy="2133600"/>
            </a:xfrm>
            <a:prstGeom prst="circularArrow">
              <a:avLst>
                <a:gd name="adj1" fmla="val 5143"/>
                <a:gd name="adj2" fmla="val 1142319"/>
                <a:gd name="adj3" fmla="val 20334193"/>
                <a:gd name="adj4" fmla="val 17669472"/>
                <a:gd name="adj5" fmla="val 12500"/>
              </a:avLst>
            </a:prstGeom>
            <a:solidFill>
              <a:srgbClr val="800000"/>
            </a:solidFill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latin typeface="Times New Roman" pitchFamily="18" charset="0"/>
                <a:ea typeface="굴림" pitchFamily="34" charset="-127"/>
              </a:endParaRP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206105" y="5181600"/>
              <a:ext cx="4466736" cy="892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8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Large Spatial Index</a:t>
              </a:r>
            </a:p>
            <a:p>
              <a:r>
                <a:rPr lang="en-US" sz="2400" b="1" dirty="0">
                  <a:solidFill>
                    <a:srgbClr val="8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(Grid file, R-tree, R+-tree)</a:t>
              </a:r>
            </a:p>
          </p:txBody>
        </p:sp>
      </p:grpSp>
      <p:grpSp>
        <p:nvGrpSpPr>
          <p:cNvPr id="63" name="Small Spatial Index"/>
          <p:cNvGrpSpPr/>
          <p:nvPr/>
        </p:nvGrpSpPr>
        <p:grpSpPr>
          <a:xfrm>
            <a:off x="3583549" y="2131647"/>
            <a:ext cx="3733800" cy="2501790"/>
            <a:chOff x="206105" y="3203030"/>
            <a:chExt cx="3733800" cy="2501790"/>
          </a:xfrm>
        </p:grpSpPr>
        <p:sp>
          <p:nvSpPr>
            <p:cNvPr id="64" name="Circular Arrow 63"/>
            <p:cNvSpPr/>
            <p:nvPr/>
          </p:nvSpPr>
          <p:spPr bwMode="auto">
            <a:xfrm rot="10800000">
              <a:off x="1295398" y="3203030"/>
              <a:ext cx="1632488" cy="2133600"/>
            </a:xfrm>
            <a:prstGeom prst="circularArrow">
              <a:avLst>
                <a:gd name="adj1" fmla="val 5143"/>
                <a:gd name="adj2" fmla="val 1142319"/>
                <a:gd name="adj3" fmla="val 20334193"/>
                <a:gd name="adj4" fmla="val 17669472"/>
                <a:gd name="adj5" fmla="val 12500"/>
              </a:avLst>
            </a:prstGeom>
            <a:solidFill>
              <a:srgbClr val="800000"/>
            </a:solidFill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latin typeface="Times New Roman" pitchFamily="18" charset="0"/>
                <a:ea typeface="굴림" pitchFamily="34" charset="-127"/>
              </a:endParaRP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206105" y="5181600"/>
              <a:ext cx="37338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8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Small Spatial Index</a:t>
              </a:r>
            </a:p>
          </p:txBody>
        </p:sp>
      </p:grpSp>
      <p:grpSp>
        <p:nvGrpSpPr>
          <p:cNvPr id="66" name="Non Indexed"/>
          <p:cNvGrpSpPr/>
          <p:nvPr/>
        </p:nvGrpSpPr>
        <p:grpSpPr>
          <a:xfrm>
            <a:off x="5986651" y="1851847"/>
            <a:ext cx="3095943" cy="2252955"/>
            <a:chOff x="1295398" y="3203030"/>
            <a:chExt cx="3095943" cy="2252955"/>
          </a:xfrm>
        </p:grpSpPr>
        <p:sp>
          <p:nvSpPr>
            <p:cNvPr id="67" name="Circular Arrow 66"/>
            <p:cNvSpPr/>
            <p:nvPr/>
          </p:nvSpPr>
          <p:spPr bwMode="auto">
            <a:xfrm rot="10800000">
              <a:off x="1295398" y="3203030"/>
              <a:ext cx="1632488" cy="2133600"/>
            </a:xfrm>
            <a:prstGeom prst="circularArrow">
              <a:avLst>
                <a:gd name="adj1" fmla="val 5143"/>
                <a:gd name="adj2" fmla="val 1142319"/>
                <a:gd name="adj3" fmla="val 20334193"/>
                <a:gd name="adj4" fmla="val 17669472"/>
                <a:gd name="adj5" fmla="val 12500"/>
              </a:avLst>
            </a:prstGeom>
            <a:solidFill>
              <a:srgbClr val="800000"/>
            </a:solidFill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latin typeface="Times New Roman" pitchFamily="18" charset="0"/>
                <a:ea typeface="굴림" pitchFamily="34" charset="-127"/>
              </a:endParaRP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1766857" y="4932765"/>
              <a:ext cx="262448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8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Non indexed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32638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6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6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6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xit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4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4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5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2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5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5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2" grpId="1"/>
      <p:bldP spid="38" grpId="0"/>
      <p:bldP spid="38" grpId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SpatialHadoop</a:t>
            </a:r>
            <a:r>
              <a:rPr lang="en-US" dirty="0" smtClean="0"/>
              <a:t> is a full fledged system for spatial data processing</a:t>
            </a:r>
          </a:p>
          <a:p>
            <a:r>
              <a:rPr lang="en-US" dirty="0" smtClean="0"/>
              <a:t>Pigeon is a spatial-aware high level language</a:t>
            </a:r>
          </a:p>
          <a:p>
            <a:r>
              <a:rPr lang="en-US" dirty="0" smtClean="0"/>
              <a:t>Standard spatial indexes are adopted (Grid File, R-tree and R+-tree)</a:t>
            </a:r>
          </a:p>
          <a:p>
            <a:r>
              <a:rPr lang="en-US" dirty="0" err="1" smtClean="0"/>
              <a:t>MapReduce</a:t>
            </a:r>
            <a:r>
              <a:rPr lang="en-US" dirty="0" smtClean="0"/>
              <a:t> layer is enriched for spatial </a:t>
            </a:r>
            <a:r>
              <a:rPr lang="en-US" dirty="0" err="1" smtClean="0"/>
              <a:t>MapReduce</a:t>
            </a:r>
            <a:r>
              <a:rPr lang="en-US" dirty="0" smtClean="0"/>
              <a:t> programs</a:t>
            </a:r>
          </a:p>
          <a:p>
            <a:r>
              <a:rPr lang="en-US" dirty="0" smtClean="0"/>
              <a:t>Many spatial operations are shipped with </a:t>
            </a:r>
            <a:r>
              <a:rPr lang="en-US" dirty="0" err="1" smtClean="0"/>
              <a:t>SpatialHadoop</a:t>
            </a:r>
            <a:r>
              <a:rPr lang="en-US" dirty="0" smtClean="0"/>
              <a:t>. More can be added.</a:t>
            </a:r>
          </a:p>
          <a:p>
            <a:r>
              <a:rPr lang="en-US" dirty="0" smtClean="0"/>
              <a:t>Already employed in three live systems</a:t>
            </a:r>
          </a:p>
          <a:p>
            <a:r>
              <a:rPr lang="en-US" dirty="0" smtClean="0"/>
              <a:t>A simple extension can be added to work with </a:t>
            </a:r>
            <a:r>
              <a:rPr lang="en-US" dirty="0" err="1" smtClean="0"/>
              <a:t>Spatio</a:t>
            </a:r>
            <a:r>
              <a:rPr lang="en-US" dirty="0" smtClean="0"/>
              <a:t>-temporal data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8562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685800" y="2895600"/>
            <a:ext cx="7848600" cy="1143000"/>
          </a:xfrm>
        </p:spPr>
        <p:txBody>
          <a:bodyPr/>
          <a:lstStyle/>
          <a:p>
            <a:r>
              <a:rPr lang="en-US" dirty="0" smtClean="0"/>
              <a:t>Thank you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8195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Reference Point</a:t>
            </a:r>
            <a:endParaRPr lang="en-US" dirty="0"/>
          </a:p>
        </p:txBody>
      </p:sp>
      <p:pic>
        <p:nvPicPr>
          <p:cNvPr id="1026" name="Picture 2" descr="C:\Users\eldawy\Dropbox\UMN\shadoop\spatialhadoop_paper\duplicate_avoidance.ep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600200"/>
            <a:ext cx="7925266" cy="4391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6959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Index building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18960" t="12636" r="14276" b="2748"/>
          <a:stretch/>
        </p:blipFill>
        <p:spPr>
          <a:xfrm>
            <a:off x="943593" y="1304925"/>
            <a:ext cx="7333014" cy="495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692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Index Building for NASA Data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7159" t="12637" r="7247" b="3846"/>
          <a:stretch/>
        </p:blipFill>
        <p:spPr>
          <a:xfrm>
            <a:off x="761999" y="1170214"/>
            <a:ext cx="7696202" cy="5222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494366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Related Work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Most techniques for spatial data processing in Hadoop use Hadoop as a </a:t>
            </a:r>
            <a:r>
              <a:rPr lang="en-US" dirty="0" err="1" smtClean="0"/>
              <a:t>blackbox</a:t>
            </a:r>
            <a:endParaRPr lang="en-US" dirty="0" smtClean="0"/>
          </a:p>
          <a:p>
            <a:pPr lvl="1"/>
            <a:r>
              <a:rPr lang="en-US" dirty="0" smtClean="0"/>
              <a:t>RQ, KNN and SJMR [Zhang et al’09]</a:t>
            </a:r>
          </a:p>
          <a:p>
            <a:pPr lvl="1"/>
            <a:r>
              <a:rPr lang="en-US" dirty="0" smtClean="0"/>
              <a:t>R-tree construction [Cary et al’09]</a:t>
            </a:r>
          </a:p>
          <a:p>
            <a:pPr lvl="1"/>
            <a:r>
              <a:rPr lang="en-US" dirty="0" smtClean="0"/>
              <a:t>KNN Join [Lu et al’12, Zhang et al’12]</a:t>
            </a:r>
          </a:p>
          <a:p>
            <a:pPr lvl="1"/>
            <a:r>
              <a:rPr lang="en-US" dirty="0" smtClean="0"/>
              <a:t>RNN [</a:t>
            </a:r>
            <a:r>
              <a:rPr lang="en-US" dirty="0" err="1" smtClean="0"/>
              <a:t>Akdogan</a:t>
            </a:r>
            <a:r>
              <a:rPr lang="en-US" dirty="0" smtClean="0"/>
              <a:t> et al’10]</a:t>
            </a:r>
          </a:p>
          <a:p>
            <a:pPr lvl="1"/>
            <a:r>
              <a:rPr lang="en-US" dirty="0" smtClean="0"/>
              <a:t>ANN [Wang et al’10]</a:t>
            </a:r>
          </a:p>
          <a:p>
            <a:r>
              <a:rPr lang="en-US" dirty="0" smtClean="0"/>
              <a:t>MD-</a:t>
            </a:r>
            <a:r>
              <a:rPr lang="en-US" dirty="0" err="1" smtClean="0"/>
              <a:t>HBase</a:t>
            </a:r>
            <a:r>
              <a:rPr lang="en-US" dirty="0" smtClean="0"/>
              <a:t> [Nishimura et al’11]</a:t>
            </a:r>
          </a:p>
          <a:p>
            <a:pPr lvl="1"/>
            <a:r>
              <a:rPr lang="en-US" dirty="0" smtClean="0"/>
              <a:t>Framework for multi-dimensional data processing</a:t>
            </a:r>
          </a:p>
          <a:p>
            <a:pPr lvl="1"/>
            <a:r>
              <a:rPr lang="en-US" dirty="0" smtClean="0"/>
              <a:t>Based on </a:t>
            </a:r>
            <a:r>
              <a:rPr lang="en-US" dirty="0" err="1" smtClean="0"/>
              <a:t>HBase</a:t>
            </a:r>
            <a:r>
              <a:rPr lang="en-US" dirty="0" smtClean="0"/>
              <a:t>, a key-value store on HDFS</a:t>
            </a:r>
          </a:p>
          <a:p>
            <a:pPr lvl="1"/>
            <a:r>
              <a:rPr lang="en-US" dirty="0" smtClean="0"/>
              <a:t>Does not support </a:t>
            </a:r>
            <a:r>
              <a:rPr lang="en-US" dirty="0" err="1" smtClean="0"/>
              <a:t>MapReduce</a:t>
            </a:r>
            <a:r>
              <a:rPr lang="en-US" dirty="0" smtClean="0"/>
              <a:t> programming</a:t>
            </a:r>
          </a:p>
        </p:txBody>
      </p:sp>
    </p:spTree>
    <p:extLst>
      <p:ext uri="{BB962C8B-B14F-4D97-AF65-F5344CB8AC3E}">
        <p14:creationId xmlns:p14="http://schemas.microsoft.com/office/powerpoint/2010/main" val="2859534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Map plan – Hadoop</a:t>
            </a:r>
            <a:endParaRPr lang="en-US" dirty="0"/>
          </a:p>
        </p:txBody>
      </p:sp>
      <p:grpSp>
        <p:nvGrpSpPr>
          <p:cNvPr id="9" name="Heap file"/>
          <p:cNvGrpSpPr/>
          <p:nvPr/>
        </p:nvGrpSpPr>
        <p:grpSpPr>
          <a:xfrm>
            <a:off x="914400" y="1982803"/>
            <a:ext cx="685800" cy="3962400"/>
            <a:chOff x="914400" y="1752600"/>
            <a:chExt cx="685800" cy="3962400"/>
          </a:xfrm>
        </p:grpSpPr>
        <p:sp>
          <p:nvSpPr>
            <p:cNvPr id="4" name="Rectangle 3"/>
            <p:cNvSpPr/>
            <p:nvPr/>
          </p:nvSpPr>
          <p:spPr bwMode="auto">
            <a:xfrm>
              <a:off x="914400" y="1752600"/>
              <a:ext cx="685800" cy="3962400"/>
            </a:xfrm>
            <a:prstGeom prst="rect">
              <a:avLst/>
            </a:prstGeom>
            <a:solidFill>
              <a:srgbClr val="FFFF66"/>
            </a:solidFill>
            <a:ln w="38100" cap="flat" cmpd="sng" algn="ctr">
              <a:solidFill>
                <a:srgbClr val="A5002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latin typeface="Times New Roman" pitchFamily="18" charset="0"/>
                <a:ea typeface="굴림" pitchFamily="34" charset="-127"/>
              </a:endParaRPr>
            </a:p>
          </p:txBody>
        </p:sp>
        <p:sp>
          <p:nvSpPr>
            <p:cNvPr id="5" name="Rectangle 4"/>
            <p:cNvSpPr/>
            <p:nvPr/>
          </p:nvSpPr>
          <p:spPr bwMode="auto">
            <a:xfrm>
              <a:off x="990600" y="1981200"/>
              <a:ext cx="516228" cy="457200"/>
            </a:xfrm>
            <a:prstGeom prst="rect">
              <a:avLst/>
            </a:prstGeom>
            <a:solidFill>
              <a:srgbClr val="FFFF66"/>
            </a:solidFill>
            <a:ln w="38100" cap="flat" cmpd="sng" algn="ctr">
              <a:solidFill>
                <a:srgbClr val="A5002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latin typeface="Times New Roman" pitchFamily="18" charset="0"/>
                <a:ea typeface="굴림" pitchFamily="34" charset="-127"/>
              </a:endParaRPr>
            </a:p>
          </p:txBody>
        </p:sp>
        <p:sp>
          <p:nvSpPr>
            <p:cNvPr id="6" name="Rectangle 5"/>
            <p:cNvSpPr/>
            <p:nvPr/>
          </p:nvSpPr>
          <p:spPr bwMode="auto">
            <a:xfrm>
              <a:off x="990600" y="3048000"/>
              <a:ext cx="516228" cy="457200"/>
            </a:xfrm>
            <a:prstGeom prst="rect">
              <a:avLst/>
            </a:prstGeom>
            <a:solidFill>
              <a:srgbClr val="FFFF66"/>
            </a:solidFill>
            <a:ln w="38100" cap="flat" cmpd="sng" algn="ctr">
              <a:solidFill>
                <a:srgbClr val="A5002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latin typeface="Times New Roman" pitchFamily="18" charset="0"/>
                <a:ea typeface="굴림" pitchFamily="34" charset="-127"/>
              </a:endParaRPr>
            </a:p>
          </p:txBody>
        </p:sp>
        <p:sp>
          <p:nvSpPr>
            <p:cNvPr id="7" name="Rectangle 6"/>
            <p:cNvSpPr/>
            <p:nvPr/>
          </p:nvSpPr>
          <p:spPr bwMode="auto">
            <a:xfrm>
              <a:off x="990600" y="4114800"/>
              <a:ext cx="516228" cy="457200"/>
            </a:xfrm>
            <a:prstGeom prst="rect">
              <a:avLst/>
            </a:prstGeom>
            <a:solidFill>
              <a:srgbClr val="FFFF66"/>
            </a:solidFill>
            <a:ln w="38100" cap="flat" cmpd="sng" algn="ctr">
              <a:solidFill>
                <a:srgbClr val="A5002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latin typeface="Times New Roman" pitchFamily="18" charset="0"/>
                <a:ea typeface="굴림" pitchFamily="34" charset="-127"/>
              </a:endParaRPr>
            </a:p>
          </p:txBody>
        </p:sp>
        <p:sp>
          <p:nvSpPr>
            <p:cNvPr id="8" name="Rectangle 7"/>
            <p:cNvSpPr/>
            <p:nvPr/>
          </p:nvSpPr>
          <p:spPr bwMode="auto">
            <a:xfrm>
              <a:off x="990600" y="5181600"/>
              <a:ext cx="516228" cy="457200"/>
            </a:xfrm>
            <a:prstGeom prst="rect">
              <a:avLst/>
            </a:prstGeom>
            <a:solidFill>
              <a:srgbClr val="FFFF66"/>
            </a:solidFill>
            <a:ln w="38100" cap="flat" cmpd="sng" algn="ctr">
              <a:solidFill>
                <a:srgbClr val="A5002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latin typeface="Times New Roman" pitchFamily="18" charset="0"/>
                <a:ea typeface="굴림" pitchFamily="34" charset="-127"/>
              </a:endParaRPr>
            </a:p>
          </p:txBody>
        </p:sp>
      </p:grpSp>
      <p:sp>
        <p:nvSpPr>
          <p:cNvPr id="10" name="File splitter"/>
          <p:cNvSpPr/>
          <p:nvPr/>
        </p:nvSpPr>
        <p:spPr bwMode="auto">
          <a:xfrm>
            <a:off x="2209800" y="3163903"/>
            <a:ext cx="1447800" cy="1066800"/>
          </a:xfrm>
          <a:prstGeom prst="rect">
            <a:avLst/>
          </a:prstGeom>
          <a:solidFill>
            <a:srgbClr val="FFFF66"/>
          </a:solidFill>
          <a:ln w="38100" cap="flat" cmpd="sng" algn="ctr">
            <a:solidFill>
              <a:srgbClr val="A5002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latin typeface="Times New Roman" pitchFamily="18" charset="0"/>
                <a:ea typeface="굴림" pitchFamily="34" charset="-127"/>
              </a:rPr>
              <a:t>File</a:t>
            </a:r>
            <a:br>
              <a:rPr lang="en-US" sz="2400" dirty="0">
                <a:latin typeface="Times New Roman" pitchFamily="18" charset="0"/>
                <a:ea typeface="굴림" pitchFamily="34" charset="-127"/>
              </a:rPr>
            </a:br>
            <a:r>
              <a:rPr lang="en-US" sz="2400" dirty="0">
                <a:latin typeface="Times New Roman" pitchFamily="18" charset="0"/>
                <a:ea typeface="굴림" pitchFamily="34" charset="-127"/>
              </a:rPr>
              <a:t>Splitter</a:t>
            </a:r>
          </a:p>
        </p:txBody>
      </p:sp>
      <p:sp>
        <p:nvSpPr>
          <p:cNvPr id="13" name="Split1"/>
          <p:cNvSpPr/>
          <p:nvPr/>
        </p:nvSpPr>
        <p:spPr bwMode="auto">
          <a:xfrm>
            <a:off x="4327302" y="2087987"/>
            <a:ext cx="930499" cy="685800"/>
          </a:xfrm>
          <a:prstGeom prst="rect">
            <a:avLst/>
          </a:prstGeom>
          <a:solidFill>
            <a:srgbClr val="FFFF66"/>
          </a:solidFill>
          <a:ln w="38100" cap="flat" cmpd="sng" algn="ctr">
            <a:solidFill>
              <a:srgbClr val="A5002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latin typeface="Times New Roman" pitchFamily="18" charset="0"/>
                <a:ea typeface="굴림" pitchFamily="34" charset="-127"/>
              </a:rPr>
              <a:t>Split</a:t>
            </a:r>
          </a:p>
        </p:txBody>
      </p:sp>
      <p:grpSp>
        <p:nvGrpSpPr>
          <p:cNvPr id="33" name="Number of splits"/>
          <p:cNvGrpSpPr/>
          <p:nvPr/>
        </p:nvGrpSpPr>
        <p:grpSpPr>
          <a:xfrm>
            <a:off x="2293141" y="1752600"/>
            <a:ext cx="1281120" cy="1295400"/>
            <a:chOff x="2293141" y="1752600"/>
            <a:chExt cx="1281120" cy="1295400"/>
          </a:xfrm>
        </p:grpSpPr>
        <p:cxnSp>
          <p:nvCxnSpPr>
            <p:cNvPr id="15" name="Straight Arrow Connector 14"/>
            <p:cNvCxnSpPr/>
            <p:nvPr/>
          </p:nvCxnSpPr>
          <p:spPr bwMode="auto">
            <a:xfrm>
              <a:off x="2933700" y="2590800"/>
              <a:ext cx="0" cy="457200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A5002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16" name="TextBox 15"/>
            <p:cNvSpPr txBox="1"/>
            <p:nvPr/>
          </p:nvSpPr>
          <p:spPr>
            <a:xfrm>
              <a:off x="2293141" y="1752600"/>
              <a:ext cx="128112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dirty="0">
                  <a:latin typeface="Arial" pitchFamily="34" charset="0"/>
                  <a:cs typeface="Arial" pitchFamily="34" charset="0"/>
                </a:rPr>
                <a:t>Number</a:t>
              </a:r>
              <a:br>
                <a:rPr lang="en-US" sz="2400" dirty="0">
                  <a:latin typeface="Arial" pitchFamily="34" charset="0"/>
                  <a:cs typeface="Arial" pitchFamily="34" charset="0"/>
                </a:rPr>
              </a:br>
              <a:r>
                <a:rPr lang="en-US" sz="2400" dirty="0">
                  <a:latin typeface="Arial" pitchFamily="34" charset="0"/>
                  <a:cs typeface="Arial" pitchFamily="34" charset="0"/>
                </a:rPr>
                <a:t>of splits</a:t>
              </a:r>
            </a:p>
          </p:txBody>
        </p:sp>
      </p:grpSp>
      <p:sp>
        <p:nvSpPr>
          <p:cNvPr id="17" name="split2"/>
          <p:cNvSpPr/>
          <p:nvPr/>
        </p:nvSpPr>
        <p:spPr bwMode="auto">
          <a:xfrm>
            <a:off x="4327302" y="4889500"/>
            <a:ext cx="930499" cy="685800"/>
          </a:xfrm>
          <a:prstGeom prst="rect">
            <a:avLst/>
          </a:prstGeom>
          <a:solidFill>
            <a:srgbClr val="FFFF66"/>
          </a:solidFill>
          <a:ln w="38100" cap="flat" cmpd="sng" algn="ctr">
            <a:solidFill>
              <a:srgbClr val="A5002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latin typeface="Times New Roman" pitchFamily="18" charset="0"/>
                <a:ea typeface="굴림" pitchFamily="34" charset="-127"/>
              </a:rPr>
              <a:t>Split</a:t>
            </a:r>
          </a:p>
        </p:txBody>
      </p:sp>
      <p:sp>
        <p:nvSpPr>
          <p:cNvPr id="18" name="Record Reader1"/>
          <p:cNvSpPr/>
          <p:nvPr/>
        </p:nvSpPr>
        <p:spPr bwMode="auto">
          <a:xfrm>
            <a:off x="5426299" y="1987530"/>
            <a:ext cx="1203102" cy="886714"/>
          </a:xfrm>
          <a:prstGeom prst="rect">
            <a:avLst/>
          </a:prstGeom>
          <a:solidFill>
            <a:srgbClr val="FFFF66"/>
          </a:solidFill>
          <a:ln w="38100" cap="flat" cmpd="sng" algn="ctr">
            <a:solidFill>
              <a:srgbClr val="A5002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latin typeface="Times New Roman" pitchFamily="18" charset="0"/>
                <a:ea typeface="굴림" pitchFamily="34" charset="-127"/>
              </a:rPr>
              <a:t>Record</a:t>
            </a:r>
            <a:br>
              <a:rPr lang="en-US" sz="2400" dirty="0">
                <a:latin typeface="Times New Roman" pitchFamily="18" charset="0"/>
                <a:ea typeface="굴림" pitchFamily="34" charset="-127"/>
              </a:rPr>
            </a:br>
            <a:r>
              <a:rPr lang="en-US" sz="2400" dirty="0">
                <a:latin typeface="Times New Roman" pitchFamily="18" charset="0"/>
                <a:ea typeface="굴림" pitchFamily="34" charset="-127"/>
              </a:rPr>
              <a:t>Reader</a:t>
            </a:r>
          </a:p>
        </p:txBody>
      </p:sp>
      <p:sp>
        <p:nvSpPr>
          <p:cNvPr id="20" name="record reader2"/>
          <p:cNvSpPr/>
          <p:nvPr/>
        </p:nvSpPr>
        <p:spPr bwMode="auto">
          <a:xfrm>
            <a:off x="5426299" y="4789043"/>
            <a:ext cx="1203102" cy="886714"/>
          </a:xfrm>
          <a:prstGeom prst="rect">
            <a:avLst/>
          </a:prstGeom>
          <a:solidFill>
            <a:srgbClr val="FFFF66"/>
          </a:solidFill>
          <a:ln w="38100" cap="flat" cmpd="sng" algn="ctr">
            <a:solidFill>
              <a:srgbClr val="A5002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latin typeface="Times New Roman" pitchFamily="18" charset="0"/>
                <a:ea typeface="굴림" pitchFamily="34" charset="-127"/>
              </a:rPr>
              <a:t>Record</a:t>
            </a:r>
            <a:br>
              <a:rPr lang="en-US" sz="2400" dirty="0">
                <a:latin typeface="Times New Roman" pitchFamily="18" charset="0"/>
                <a:ea typeface="굴림" pitchFamily="34" charset="-127"/>
              </a:rPr>
            </a:br>
            <a:r>
              <a:rPr lang="en-US" sz="2400" dirty="0">
                <a:latin typeface="Times New Roman" pitchFamily="18" charset="0"/>
                <a:ea typeface="굴림" pitchFamily="34" charset="-127"/>
              </a:rPr>
              <a:t>Reader</a:t>
            </a:r>
          </a:p>
        </p:txBody>
      </p:sp>
      <p:grpSp>
        <p:nvGrpSpPr>
          <p:cNvPr id="34" name="k,v1"/>
          <p:cNvGrpSpPr/>
          <p:nvPr/>
        </p:nvGrpSpPr>
        <p:grpSpPr>
          <a:xfrm>
            <a:off x="6781800" y="1758930"/>
            <a:ext cx="762000" cy="1416070"/>
            <a:chOff x="6781800" y="1758930"/>
            <a:chExt cx="762000" cy="1416070"/>
          </a:xfrm>
        </p:grpSpPr>
        <p:sp>
          <p:nvSpPr>
            <p:cNvPr id="21" name="Flowchart: Off-page Connector 20"/>
            <p:cNvSpPr/>
            <p:nvPr/>
          </p:nvSpPr>
          <p:spPr bwMode="auto">
            <a:xfrm rot="16200000">
              <a:off x="6975465" y="1565265"/>
              <a:ext cx="374670" cy="762000"/>
            </a:xfrm>
            <a:prstGeom prst="flowChartOffpageConnector">
              <a:avLst/>
            </a:prstGeom>
            <a:solidFill>
              <a:srgbClr val="FFFF66"/>
            </a:solidFill>
            <a:ln w="38100" cap="flat" cmpd="sng" algn="ctr">
              <a:solidFill>
                <a:srgbClr val="A5002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vert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 dirty="0" err="1">
                  <a:latin typeface="Times New Roman" pitchFamily="18" charset="0"/>
                  <a:ea typeface="굴림" pitchFamily="34" charset="-127"/>
                </a:rPr>
                <a:t>k,v</a:t>
              </a:r>
              <a:endParaRPr lang="en-US" sz="2400" dirty="0">
                <a:latin typeface="Times New Roman" pitchFamily="18" charset="0"/>
                <a:ea typeface="굴림" pitchFamily="34" charset="-127"/>
              </a:endParaRPr>
            </a:p>
          </p:txBody>
        </p:sp>
        <p:sp>
          <p:nvSpPr>
            <p:cNvPr id="22" name="Flowchart: Off-page Connector 21"/>
            <p:cNvSpPr/>
            <p:nvPr/>
          </p:nvSpPr>
          <p:spPr bwMode="auto">
            <a:xfrm rot="16200000">
              <a:off x="6975465" y="2085965"/>
              <a:ext cx="374670" cy="762000"/>
            </a:xfrm>
            <a:prstGeom prst="flowChartOffpageConnector">
              <a:avLst/>
            </a:prstGeom>
            <a:solidFill>
              <a:srgbClr val="FFFF66"/>
            </a:solidFill>
            <a:ln w="38100" cap="flat" cmpd="sng" algn="ctr">
              <a:solidFill>
                <a:srgbClr val="A5002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vert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 dirty="0" err="1">
                  <a:latin typeface="Times New Roman" pitchFamily="18" charset="0"/>
                  <a:ea typeface="굴림" pitchFamily="34" charset="-127"/>
                </a:rPr>
                <a:t>k,v</a:t>
              </a:r>
              <a:endParaRPr lang="en-US" sz="2400" dirty="0">
                <a:latin typeface="Times New Roman" pitchFamily="18" charset="0"/>
                <a:ea typeface="굴림" pitchFamily="34" charset="-127"/>
              </a:endParaRPr>
            </a:p>
          </p:txBody>
        </p:sp>
        <p:sp>
          <p:nvSpPr>
            <p:cNvPr id="23" name="Flowchart: Off-page Connector 22"/>
            <p:cNvSpPr/>
            <p:nvPr/>
          </p:nvSpPr>
          <p:spPr bwMode="auto">
            <a:xfrm rot="16200000">
              <a:off x="6975465" y="2606665"/>
              <a:ext cx="374670" cy="762000"/>
            </a:xfrm>
            <a:prstGeom prst="flowChartOffpageConnector">
              <a:avLst/>
            </a:prstGeom>
            <a:solidFill>
              <a:srgbClr val="FFFF66"/>
            </a:solidFill>
            <a:ln w="38100" cap="flat" cmpd="sng" algn="ctr">
              <a:solidFill>
                <a:srgbClr val="A5002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vert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 dirty="0" err="1">
                  <a:latin typeface="Times New Roman" pitchFamily="18" charset="0"/>
                  <a:ea typeface="굴림" pitchFamily="34" charset="-127"/>
                </a:rPr>
                <a:t>k,v</a:t>
              </a:r>
              <a:endParaRPr lang="en-US" sz="2400" dirty="0">
                <a:latin typeface="Times New Roman" pitchFamily="18" charset="0"/>
                <a:ea typeface="굴림" pitchFamily="34" charset="-127"/>
              </a:endParaRPr>
            </a:p>
          </p:txBody>
        </p:sp>
      </p:grpSp>
      <p:grpSp>
        <p:nvGrpSpPr>
          <p:cNvPr id="36" name="k,v2"/>
          <p:cNvGrpSpPr/>
          <p:nvPr/>
        </p:nvGrpSpPr>
        <p:grpSpPr>
          <a:xfrm>
            <a:off x="6781800" y="4527529"/>
            <a:ext cx="762000" cy="1409742"/>
            <a:chOff x="6781800" y="4362429"/>
            <a:chExt cx="762000" cy="1409742"/>
          </a:xfrm>
        </p:grpSpPr>
        <p:sp>
          <p:nvSpPr>
            <p:cNvPr id="24" name="Flowchart: Off-page Connector 23"/>
            <p:cNvSpPr/>
            <p:nvPr/>
          </p:nvSpPr>
          <p:spPr bwMode="auto">
            <a:xfrm rot="16200000">
              <a:off x="6975465" y="4168764"/>
              <a:ext cx="374670" cy="762000"/>
            </a:xfrm>
            <a:prstGeom prst="flowChartOffpageConnector">
              <a:avLst/>
            </a:prstGeom>
            <a:solidFill>
              <a:srgbClr val="FFFF66"/>
            </a:solidFill>
            <a:ln w="38100" cap="flat" cmpd="sng" algn="ctr">
              <a:solidFill>
                <a:srgbClr val="A5002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vert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 dirty="0" err="1">
                  <a:latin typeface="Times New Roman" pitchFamily="18" charset="0"/>
                  <a:ea typeface="굴림" pitchFamily="34" charset="-127"/>
                </a:rPr>
                <a:t>k,v</a:t>
              </a:r>
              <a:endParaRPr lang="en-US" sz="2400" dirty="0">
                <a:latin typeface="Times New Roman" pitchFamily="18" charset="0"/>
                <a:ea typeface="굴림" pitchFamily="34" charset="-127"/>
              </a:endParaRPr>
            </a:p>
          </p:txBody>
        </p:sp>
        <p:sp>
          <p:nvSpPr>
            <p:cNvPr id="25" name="Flowchart: Off-page Connector 24"/>
            <p:cNvSpPr/>
            <p:nvPr/>
          </p:nvSpPr>
          <p:spPr bwMode="auto">
            <a:xfrm rot="16200000">
              <a:off x="6975465" y="4686300"/>
              <a:ext cx="374670" cy="762000"/>
            </a:xfrm>
            <a:prstGeom prst="flowChartOffpageConnector">
              <a:avLst/>
            </a:prstGeom>
            <a:solidFill>
              <a:srgbClr val="FFFF66"/>
            </a:solidFill>
            <a:ln w="38100" cap="flat" cmpd="sng" algn="ctr">
              <a:solidFill>
                <a:srgbClr val="A5002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vert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 dirty="0" err="1">
                  <a:latin typeface="Times New Roman" pitchFamily="18" charset="0"/>
                  <a:ea typeface="굴림" pitchFamily="34" charset="-127"/>
                </a:rPr>
                <a:t>k,v</a:t>
              </a:r>
              <a:endParaRPr lang="en-US" sz="2400" dirty="0">
                <a:latin typeface="Times New Roman" pitchFamily="18" charset="0"/>
                <a:ea typeface="굴림" pitchFamily="34" charset="-127"/>
              </a:endParaRPr>
            </a:p>
          </p:txBody>
        </p:sp>
        <p:sp>
          <p:nvSpPr>
            <p:cNvPr id="26" name="Flowchart: Off-page Connector 25"/>
            <p:cNvSpPr/>
            <p:nvPr/>
          </p:nvSpPr>
          <p:spPr bwMode="auto">
            <a:xfrm rot="16200000">
              <a:off x="6975465" y="5203836"/>
              <a:ext cx="374670" cy="762000"/>
            </a:xfrm>
            <a:prstGeom prst="flowChartOffpageConnector">
              <a:avLst/>
            </a:prstGeom>
            <a:solidFill>
              <a:srgbClr val="FFFF66"/>
            </a:solidFill>
            <a:ln w="38100" cap="flat" cmpd="sng" algn="ctr">
              <a:solidFill>
                <a:srgbClr val="A5002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vert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 dirty="0" err="1">
                  <a:latin typeface="Times New Roman" pitchFamily="18" charset="0"/>
                  <a:ea typeface="굴림" pitchFamily="34" charset="-127"/>
                </a:rPr>
                <a:t>k,v</a:t>
              </a:r>
              <a:endParaRPr lang="en-US" sz="2400" dirty="0">
                <a:latin typeface="Times New Roman" pitchFamily="18" charset="0"/>
                <a:ea typeface="굴림" pitchFamily="34" charset="-127"/>
              </a:endParaRPr>
            </a:p>
          </p:txBody>
        </p:sp>
      </p:grpSp>
      <p:sp>
        <p:nvSpPr>
          <p:cNvPr id="27" name="map1"/>
          <p:cNvSpPr/>
          <p:nvPr/>
        </p:nvSpPr>
        <p:spPr bwMode="auto">
          <a:xfrm>
            <a:off x="7772400" y="1946265"/>
            <a:ext cx="838200" cy="854064"/>
          </a:xfrm>
          <a:prstGeom prst="rect">
            <a:avLst/>
          </a:prstGeom>
          <a:solidFill>
            <a:srgbClr val="FFFF66"/>
          </a:solidFill>
          <a:ln w="38100" cap="flat" cmpd="sng" algn="ctr">
            <a:solidFill>
              <a:srgbClr val="A5002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latin typeface="Times New Roman" pitchFamily="18" charset="0"/>
                <a:ea typeface="굴림" pitchFamily="34" charset="-127"/>
              </a:rPr>
              <a:t>Map</a:t>
            </a:r>
          </a:p>
        </p:txBody>
      </p:sp>
      <p:sp>
        <p:nvSpPr>
          <p:cNvPr id="28" name="map2"/>
          <p:cNvSpPr/>
          <p:nvPr/>
        </p:nvSpPr>
        <p:spPr bwMode="auto">
          <a:xfrm>
            <a:off x="7835900" y="4805367"/>
            <a:ext cx="838200" cy="854064"/>
          </a:xfrm>
          <a:prstGeom prst="rect">
            <a:avLst/>
          </a:prstGeom>
          <a:solidFill>
            <a:srgbClr val="FFFF66"/>
          </a:solidFill>
          <a:ln w="38100" cap="flat" cmpd="sng" algn="ctr">
            <a:solidFill>
              <a:srgbClr val="A5002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latin typeface="Times New Roman" pitchFamily="18" charset="0"/>
                <a:ea typeface="굴림" pitchFamily="34" charset="-127"/>
              </a:rPr>
              <a:t>Map</a:t>
            </a:r>
          </a:p>
        </p:txBody>
      </p:sp>
      <p:grpSp>
        <p:nvGrpSpPr>
          <p:cNvPr id="35" name="maptask1"/>
          <p:cNvGrpSpPr/>
          <p:nvPr/>
        </p:nvGrpSpPr>
        <p:grpSpPr>
          <a:xfrm>
            <a:off x="4191000" y="1064569"/>
            <a:ext cx="4572000" cy="2364433"/>
            <a:chOff x="4191000" y="1064567"/>
            <a:chExt cx="4572000" cy="2364433"/>
          </a:xfrm>
        </p:grpSpPr>
        <p:sp>
          <p:nvSpPr>
            <p:cNvPr id="29" name="Rectangle 28"/>
            <p:cNvSpPr/>
            <p:nvPr/>
          </p:nvSpPr>
          <p:spPr bwMode="auto">
            <a:xfrm>
              <a:off x="4191000" y="1524000"/>
              <a:ext cx="4572000" cy="1905000"/>
            </a:xfrm>
            <a:prstGeom prst="rect">
              <a:avLst/>
            </a:prstGeom>
            <a:noFill/>
            <a:ln w="38100" cap="flat" cmpd="sng" algn="ctr">
              <a:solidFill>
                <a:srgbClr val="A50021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latin typeface="Times New Roman" pitchFamily="18" charset="0"/>
                <a:ea typeface="굴림" pitchFamily="34" charset="-127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4191000" y="1064567"/>
              <a:ext cx="132119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Map task</a:t>
              </a:r>
            </a:p>
          </p:txBody>
        </p:sp>
      </p:grpSp>
      <p:grpSp>
        <p:nvGrpSpPr>
          <p:cNvPr id="44" name="maptask2"/>
          <p:cNvGrpSpPr/>
          <p:nvPr/>
        </p:nvGrpSpPr>
        <p:grpSpPr>
          <a:xfrm>
            <a:off x="4191000" y="3790602"/>
            <a:ext cx="4572000" cy="2381598"/>
            <a:chOff x="4191000" y="3625502"/>
            <a:chExt cx="4572000" cy="2381598"/>
          </a:xfrm>
        </p:grpSpPr>
        <p:sp>
          <p:nvSpPr>
            <p:cNvPr id="30" name="maptask2"/>
            <p:cNvSpPr/>
            <p:nvPr/>
          </p:nvSpPr>
          <p:spPr bwMode="auto">
            <a:xfrm>
              <a:off x="4191000" y="4102100"/>
              <a:ext cx="4572000" cy="1905000"/>
            </a:xfrm>
            <a:prstGeom prst="rect">
              <a:avLst/>
            </a:prstGeom>
            <a:noFill/>
            <a:ln w="38100" cap="flat" cmpd="sng" algn="ctr">
              <a:solidFill>
                <a:srgbClr val="A50021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latin typeface="Times New Roman" pitchFamily="18" charset="0"/>
                <a:ea typeface="굴림" pitchFamily="34" charset="-127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4191000" y="3625502"/>
              <a:ext cx="132119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Map task</a:t>
              </a:r>
            </a:p>
          </p:txBody>
        </p:sp>
      </p:grpSp>
      <p:sp>
        <p:nvSpPr>
          <p:cNvPr id="37" name="TextBox 36"/>
          <p:cNvSpPr txBox="1"/>
          <p:nvPr/>
        </p:nvSpPr>
        <p:spPr>
          <a:xfrm>
            <a:off x="411558" y="1065085"/>
            <a:ext cx="169148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latin typeface="Arial" pitchFamily="34" charset="0"/>
                <a:cs typeface="Arial" pitchFamily="34" charset="0"/>
              </a:rPr>
              <a:t>Input Heap</a:t>
            </a:r>
          </a:p>
          <a:p>
            <a:pPr algn="ctr"/>
            <a:r>
              <a:rPr lang="en-US" sz="2400" dirty="0">
                <a:latin typeface="Arial" pitchFamily="34" charset="0"/>
                <a:cs typeface="Arial" pitchFamily="34" charset="0"/>
              </a:rPr>
              <a:t>File</a:t>
            </a:r>
          </a:p>
        </p:txBody>
      </p:sp>
      <p:sp>
        <p:nvSpPr>
          <p:cNvPr id="38" name="file to splitter"/>
          <p:cNvSpPr/>
          <p:nvPr/>
        </p:nvSpPr>
        <p:spPr bwMode="auto">
          <a:xfrm>
            <a:off x="1752602" y="3352800"/>
            <a:ext cx="350445" cy="381000"/>
          </a:xfrm>
          <a:prstGeom prst="rightArrow">
            <a:avLst/>
          </a:prstGeom>
          <a:solidFill>
            <a:srgbClr val="FFFF66"/>
          </a:solidFill>
          <a:ln w="38100" cap="flat" cmpd="sng" algn="ctr">
            <a:solidFill>
              <a:srgbClr val="A5002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latin typeface="Times New Roman" pitchFamily="18" charset="0"/>
              <a:ea typeface="굴림" pitchFamily="34" charset="-127"/>
            </a:endParaRPr>
          </a:p>
        </p:txBody>
      </p:sp>
      <p:grpSp>
        <p:nvGrpSpPr>
          <p:cNvPr id="43" name="arrow splitter - splits"/>
          <p:cNvGrpSpPr/>
          <p:nvPr/>
        </p:nvGrpSpPr>
        <p:grpSpPr>
          <a:xfrm>
            <a:off x="3657600" y="2430889"/>
            <a:ext cx="669700" cy="2801513"/>
            <a:chOff x="3657600" y="2430887"/>
            <a:chExt cx="669700" cy="2801513"/>
          </a:xfrm>
        </p:grpSpPr>
        <p:cxnSp>
          <p:nvCxnSpPr>
            <p:cNvPr id="40" name="Straight Arrow Connector 39"/>
            <p:cNvCxnSpPr>
              <a:stCxn id="10" idx="3"/>
              <a:endCxn id="13" idx="1"/>
            </p:cNvCxnSpPr>
            <p:nvPr/>
          </p:nvCxnSpPr>
          <p:spPr bwMode="auto">
            <a:xfrm flipV="1">
              <a:off x="3657600" y="2430887"/>
              <a:ext cx="669700" cy="1266416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A5002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42" name="Straight Arrow Connector 41"/>
            <p:cNvCxnSpPr>
              <a:stCxn id="10" idx="3"/>
              <a:endCxn id="17" idx="1"/>
            </p:cNvCxnSpPr>
            <p:nvPr/>
          </p:nvCxnSpPr>
          <p:spPr bwMode="auto">
            <a:xfrm>
              <a:off x="3657600" y="3697303"/>
              <a:ext cx="669700" cy="1535097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A5002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sp>
        <p:nvSpPr>
          <p:cNvPr id="59" name="Spatial File splitter"/>
          <p:cNvSpPr/>
          <p:nvPr/>
        </p:nvSpPr>
        <p:spPr bwMode="auto">
          <a:xfrm>
            <a:off x="2197100" y="3146439"/>
            <a:ext cx="1447800" cy="1349363"/>
          </a:xfrm>
          <a:prstGeom prst="rect">
            <a:avLst/>
          </a:prstGeom>
          <a:solidFill>
            <a:srgbClr val="FFFF66"/>
          </a:solidFill>
          <a:ln w="38100" cap="flat" cmpd="sng" algn="ctr">
            <a:solidFill>
              <a:srgbClr val="A5002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latin typeface="Times New Roman" pitchFamily="18" charset="0"/>
                <a:ea typeface="굴림" pitchFamily="34" charset="-127"/>
              </a:rPr>
              <a:t>Spatial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latin typeface="Times New Roman" pitchFamily="18" charset="0"/>
                <a:ea typeface="굴림" pitchFamily="34" charset="-127"/>
              </a:rPr>
              <a:t>File</a:t>
            </a:r>
            <a:br>
              <a:rPr lang="en-US" sz="2400" dirty="0">
                <a:latin typeface="Times New Roman" pitchFamily="18" charset="0"/>
                <a:ea typeface="굴림" pitchFamily="34" charset="-127"/>
              </a:rPr>
            </a:br>
            <a:r>
              <a:rPr lang="en-US" sz="2400" dirty="0">
                <a:latin typeface="Times New Roman" pitchFamily="18" charset="0"/>
                <a:ea typeface="굴림" pitchFamily="34" charset="-127"/>
              </a:rPr>
              <a:t>Splitter</a:t>
            </a:r>
          </a:p>
        </p:txBody>
      </p:sp>
      <p:sp>
        <p:nvSpPr>
          <p:cNvPr id="63" name="Filter function"/>
          <p:cNvSpPr/>
          <p:nvPr/>
        </p:nvSpPr>
        <p:spPr bwMode="auto">
          <a:xfrm>
            <a:off x="2267743" y="5054600"/>
            <a:ext cx="1212061" cy="1203336"/>
          </a:xfrm>
          <a:prstGeom prst="flowChartPunchedTape">
            <a:avLst/>
          </a:prstGeom>
          <a:solidFill>
            <a:srgbClr val="FFFF66"/>
          </a:solidFill>
          <a:ln w="38100" cap="flat" cmpd="sng" algn="ctr">
            <a:solidFill>
              <a:srgbClr val="A5002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latin typeface="Times New Roman" pitchFamily="18" charset="0"/>
                <a:ea typeface="굴림" pitchFamily="34" charset="-127"/>
              </a:rPr>
              <a:t>Filter</a:t>
            </a:r>
            <a:br>
              <a:rPr lang="en-US" sz="2400" dirty="0">
                <a:latin typeface="Times New Roman" pitchFamily="18" charset="0"/>
                <a:ea typeface="굴림" pitchFamily="34" charset="-127"/>
              </a:rPr>
            </a:br>
            <a:r>
              <a:rPr lang="en-US" sz="2400" dirty="0">
                <a:latin typeface="Times New Roman" pitchFamily="18" charset="0"/>
                <a:ea typeface="굴림" pitchFamily="34" charset="-127"/>
              </a:rPr>
              <a:t>Function</a:t>
            </a:r>
          </a:p>
        </p:txBody>
      </p:sp>
      <p:sp>
        <p:nvSpPr>
          <p:cNvPr id="64" name="arrow filter function - spatial file splitter"/>
          <p:cNvSpPr/>
          <p:nvPr/>
        </p:nvSpPr>
        <p:spPr bwMode="auto">
          <a:xfrm rot="16200000">
            <a:off x="2664223" y="4632314"/>
            <a:ext cx="419101" cy="330200"/>
          </a:xfrm>
          <a:prstGeom prst="chevron">
            <a:avLst/>
          </a:prstGeom>
          <a:solidFill>
            <a:srgbClr val="800000"/>
          </a:solidFill>
          <a:ln w="38100" cap="flat" cmpd="sng" algn="ctr">
            <a:solidFill>
              <a:srgbClr val="A5002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latin typeface="Times New Roman" pitchFamily="18" charset="0"/>
              <a:ea typeface="굴림" pitchFamily="34" charset="-127"/>
            </a:endParaRPr>
          </a:p>
        </p:txBody>
      </p:sp>
      <p:sp>
        <p:nvSpPr>
          <p:cNvPr id="70" name="Spatial Record Reader 1"/>
          <p:cNvSpPr/>
          <p:nvPr/>
        </p:nvSpPr>
        <p:spPr bwMode="auto">
          <a:xfrm>
            <a:off x="5426301" y="1808720"/>
            <a:ext cx="1203101" cy="1129157"/>
          </a:xfrm>
          <a:prstGeom prst="rect">
            <a:avLst/>
          </a:prstGeom>
          <a:solidFill>
            <a:srgbClr val="FFFF66"/>
          </a:solidFill>
          <a:ln w="38100" cap="flat" cmpd="sng" algn="ctr">
            <a:solidFill>
              <a:srgbClr val="A5002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latin typeface="Times New Roman" pitchFamily="18" charset="0"/>
                <a:ea typeface="굴림" pitchFamily="34" charset="-127"/>
              </a:rPr>
              <a:t>Spatial</a:t>
            </a:r>
            <a:br>
              <a:rPr lang="en-US" sz="2400" dirty="0">
                <a:latin typeface="Times New Roman" pitchFamily="18" charset="0"/>
                <a:ea typeface="굴림" pitchFamily="34" charset="-127"/>
              </a:rPr>
            </a:br>
            <a:r>
              <a:rPr lang="en-US" sz="2400" dirty="0">
                <a:latin typeface="Times New Roman" pitchFamily="18" charset="0"/>
                <a:ea typeface="굴림" pitchFamily="34" charset="-127"/>
              </a:rPr>
              <a:t>Record</a:t>
            </a:r>
            <a:br>
              <a:rPr lang="en-US" sz="2400" dirty="0">
                <a:latin typeface="Times New Roman" pitchFamily="18" charset="0"/>
                <a:ea typeface="굴림" pitchFamily="34" charset="-127"/>
              </a:rPr>
            </a:br>
            <a:r>
              <a:rPr lang="en-US" sz="2400" dirty="0">
                <a:latin typeface="Times New Roman" pitchFamily="18" charset="0"/>
                <a:ea typeface="굴림" pitchFamily="34" charset="-127"/>
              </a:rPr>
              <a:t>Reader</a:t>
            </a:r>
          </a:p>
        </p:txBody>
      </p:sp>
      <p:sp>
        <p:nvSpPr>
          <p:cNvPr id="71" name="Spatial Record Reader 2"/>
          <p:cNvSpPr/>
          <p:nvPr/>
        </p:nvSpPr>
        <p:spPr bwMode="auto">
          <a:xfrm>
            <a:off x="5426299" y="4640820"/>
            <a:ext cx="1203102" cy="1129157"/>
          </a:xfrm>
          <a:prstGeom prst="rect">
            <a:avLst/>
          </a:prstGeom>
          <a:solidFill>
            <a:srgbClr val="FFFF66"/>
          </a:solidFill>
          <a:ln w="38100" cap="flat" cmpd="sng" algn="ctr">
            <a:solidFill>
              <a:srgbClr val="A5002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latin typeface="Times New Roman" pitchFamily="18" charset="0"/>
                <a:ea typeface="굴림" pitchFamily="34" charset="-127"/>
              </a:rPr>
              <a:t>Spatial</a:t>
            </a:r>
            <a:br>
              <a:rPr lang="en-US" sz="2400" dirty="0">
                <a:latin typeface="Times New Roman" pitchFamily="18" charset="0"/>
                <a:ea typeface="굴림" pitchFamily="34" charset="-127"/>
              </a:rPr>
            </a:br>
            <a:r>
              <a:rPr lang="en-US" sz="2400" dirty="0">
                <a:latin typeface="Times New Roman" pitchFamily="18" charset="0"/>
                <a:ea typeface="굴림" pitchFamily="34" charset="-127"/>
              </a:rPr>
              <a:t>Record</a:t>
            </a:r>
            <a:br>
              <a:rPr lang="en-US" sz="2400" dirty="0">
                <a:latin typeface="Times New Roman" pitchFamily="18" charset="0"/>
                <a:ea typeface="굴림" pitchFamily="34" charset="-127"/>
              </a:rPr>
            </a:br>
            <a:r>
              <a:rPr lang="en-US" sz="2400" dirty="0">
                <a:latin typeface="Times New Roman" pitchFamily="18" charset="0"/>
                <a:ea typeface="굴림" pitchFamily="34" charset="-127"/>
              </a:rPr>
              <a:t>Reader</a:t>
            </a:r>
          </a:p>
        </p:txBody>
      </p:sp>
      <p:grpSp>
        <p:nvGrpSpPr>
          <p:cNvPr id="78" name="Grid file"/>
          <p:cNvGrpSpPr/>
          <p:nvPr/>
        </p:nvGrpSpPr>
        <p:grpSpPr>
          <a:xfrm>
            <a:off x="411556" y="1981200"/>
            <a:ext cx="1188644" cy="1875134"/>
            <a:chOff x="411556" y="1750997"/>
            <a:chExt cx="1188644" cy="3962400"/>
          </a:xfrm>
        </p:grpSpPr>
        <p:sp>
          <p:nvSpPr>
            <p:cNvPr id="46" name="Rectangle 45"/>
            <p:cNvSpPr/>
            <p:nvPr/>
          </p:nvSpPr>
          <p:spPr bwMode="auto">
            <a:xfrm>
              <a:off x="411556" y="1750997"/>
              <a:ext cx="1188644" cy="3962400"/>
            </a:xfrm>
            <a:prstGeom prst="rect">
              <a:avLst/>
            </a:prstGeom>
            <a:solidFill>
              <a:srgbClr val="FFFF66"/>
            </a:solidFill>
            <a:ln w="38100" cap="flat" cmpd="sng" algn="ctr">
              <a:solidFill>
                <a:srgbClr val="A5002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latin typeface="Times New Roman" pitchFamily="18" charset="0"/>
                <a:ea typeface="굴림" pitchFamily="34" charset="-127"/>
              </a:endParaRPr>
            </a:p>
          </p:txBody>
        </p:sp>
        <p:sp>
          <p:nvSpPr>
            <p:cNvPr id="47" name="Rectangle 46"/>
            <p:cNvSpPr/>
            <p:nvPr/>
          </p:nvSpPr>
          <p:spPr bwMode="auto">
            <a:xfrm>
              <a:off x="990600" y="1979597"/>
              <a:ext cx="516228" cy="721646"/>
            </a:xfrm>
            <a:prstGeom prst="rect">
              <a:avLst/>
            </a:prstGeom>
            <a:solidFill>
              <a:srgbClr val="FFFF66"/>
            </a:solidFill>
            <a:ln w="38100" cap="flat" cmpd="sng" algn="ctr">
              <a:solidFill>
                <a:srgbClr val="A5002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latin typeface="Times New Roman" pitchFamily="18" charset="0"/>
                <a:ea typeface="굴림" pitchFamily="34" charset="-127"/>
              </a:endParaRPr>
            </a:p>
          </p:txBody>
        </p:sp>
        <p:sp>
          <p:nvSpPr>
            <p:cNvPr id="48" name="Rectangle 47"/>
            <p:cNvSpPr/>
            <p:nvPr/>
          </p:nvSpPr>
          <p:spPr bwMode="auto">
            <a:xfrm>
              <a:off x="990600" y="2878140"/>
              <a:ext cx="516228" cy="793717"/>
            </a:xfrm>
            <a:prstGeom prst="rect">
              <a:avLst/>
            </a:prstGeom>
            <a:solidFill>
              <a:srgbClr val="FFFF66"/>
            </a:solidFill>
            <a:ln w="38100" cap="flat" cmpd="sng" algn="ctr">
              <a:solidFill>
                <a:srgbClr val="A5002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latin typeface="Times New Roman" pitchFamily="18" charset="0"/>
                <a:ea typeface="굴림" pitchFamily="34" charset="-127"/>
              </a:endParaRPr>
            </a:p>
          </p:txBody>
        </p:sp>
        <p:sp>
          <p:nvSpPr>
            <p:cNvPr id="49" name="Rectangle 48"/>
            <p:cNvSpPr/>
            <p:nvPr/>
          </p:nvSpPr>
          <p:spPr bwMode="auto">
            <a:xfrm>
              <a:off x="990600" y="3916834"/>
              <a:ext cx="516228" cy="849926"/>
            </a:xfrm>
            <a:prstGeom prst="rect">
              <a:avLst/>
            </a:prstGeom>
            <a:solidFill>
              <a:srgbClr val="FFFF66"/>
            </a:solidFill>
            <a:ln w="38100" cap="flat" cmpd="sng" algn="ctr">
              <a:solidFill>
                <a:srgbClr val="A5002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latin typeface="Times New Roman" pitchFamily="18" charset="0"/>
                <a:ea typeface="굴림" pitchFamily="34" charset="-127"/>
              </a:endParaRPr>
            </a:p>
          </p:txBody>
        </p:sp>
        <p:sp>
          <p:nvSpPr>
            <p:cNvPr id="50" name="Rectangle 49"/>
            <p:cNvSpPr/>
            <p:nvPr/>
          </p:nvSpPr>
          <p:spPr bwMode="auto">
            <a:xfrm>
              <a:off x="990600" y="4926246"/>
              <a:ext cx="516228" cy="662405"/>
            </a:xfrm>
            <a:prstGeom prst="rect">
              <a:avLst/>
            </a:prstGeom>
            <a:solidFill>
              <a:srgbClr val="FFFF66"/>
            </a:solidFill>
            <a:ln w="38100" cap="flat" cmpd="sng" algn="ctr">
              <a:solidFill>
                <a:srgbClr val="A5002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latin typeface="Times New Roman" pitchFamily="18" charset="0"/>
                <a:ea typeface="굴림" pitchFamily="34" charset="-127"/>
              </a:endParaRPr>
            </a:p>
          </p:txBody>
        </p:sp>
        <p:sp>
          <p:nvSpPr>
            <p:cNvPr id="51" name="Isosceles Triangle 50"/>
            <p:cNvSpPr/>
            <p:nvPr/>
          </p:nvSpPr>
          <p:spPr bwMode="auto">
            <a:xfrm rot="16200000">
              <a:off x="-1070598" y="3652199"/>
              <a:ext cx="3649667" cy="320328"/>
            </a:xfrm>
            <a:prstGeom prst="triangle">
              <a:avLst/>
            </a:prstGeom>
            <a:solidFill>
              <a:srgbClr val="FFFF66"/>
            </a:solidFill>
            <a:ln w="38100" cap="flat" cmpd="sng" algn="ctr">
              <a:solidFill>
                <a:srgbClr val="A5002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latin typeface="Times New Roman" pitchFamily="18" charset="0"/>
                <a:ea typeface="굴림" pitchFamily="34" charset="-127"/>
              </a:endParaRPr>
            </a:p>
          </p:txBody>
        </p:sp>
        <p:sp>
          <p:nvSpPr>
            <p:cNvPr id="72" name="Isosceles Triangle 71"/>
            <p:cNvSpPr/>
            <p:nvPr/>
          </p:nvSpPr>
          <p:spPr bwMode="auto">
            <a:xfrm>
              <a:off x="1082078" y="2087986"/>
              <a:ext cx="365722" cy="450331"/>
            </a:xfrm>
            <a:prstGeom prst="triangle">
              <a:avLst/>
            </a:prstGeom>
            <a:solidFill>
              <a:srgbClr val="FFFF66"/>
            </a:solidFill>
            <a:ln w="38100" cap="flat" cmpd="sng" algn="ctr">
              <a:solidFill>
                <a:srgbClr val="A5002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latin typeface="Times New Roman" pitchFamily="18" charset="0"/>
                <a:ea typeface="굴림" pitchFamily="34" charset="-127"/>
              </a:endParaRPr>
            </a:p>
          </p:txBody>
        </p:sp>
        <p:sp>
          <p:nvSpPr>
            <p:cNvPr id="73" name="Isosceles Triangle 72"/>
            <p:cNvSpPr/>
            <p:nvPr/>
          </p:nvSpPr>
          <p:spPr bwMode="auto">
            <a:xfrm>
              <a:off x="1051617" y="3027344"/>
              <a:ext cx="365722" cy="495305"/>
            </a:xfrm>
            <a:prstGeom prst="triangle">
              <a:avLst/>
            </a:prstGeom>
            <a:solidFill>
              <a:srgbClr val="FFFF66"/>
            </a:solidFill>
            <a:ln w="38100" cap="flat" cmpd="sng" algn="ctr">
              <a:solidFill>
                <a:srgbClr val="A5002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latin typeface="Times New Roman" pitchFamily="18" charset="0"/>
                <a:ea typeface="굴림" pitchFamily="34" charset="-127"/>
              </a:endParaRPr>
            </a:p>
          </p:txBody>
        </p:sp>
        <p:sp>
          <p:nvSpPr>
            <p:cNvPr id="74" name="Isosceles Triangle 73"/>
            <p:cNvSpPr/>
            <p:nvPr/>
          </p:nvSpPr>
          <p:spPr bwMode="auto">
            <a:xfrm>
              <a:off x="1082078" y="4054164"/>
              <a:ext cx="365722" cy="530378"/>
            </a:xfrm>
            <a:prstGeom prst="triangle">
              <a:avLst/>
            </a:prstGeom>
            <a:solidFill>
              <a:srgbClr val="FFFF66"/>
            </a:solidFill>
            <a:ln w="38100" cap="flat" cmpd="sng" algn="ctr">
              <a:solidFill>
                <a:srgbClr val="A5002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latin typeface="Times New Roman" pitchFamily="18" charset="0"/>
                <a:ea typeface="굴림" pitchFamily="34" charset="-127"/>
              </a:endParaRPr>
            </a:p>
          </p:txBody>
        </p:sp>
        <p:sp>
          <p:nvSpPr>
            <p:cNvPr id="75" name="Isosceles Triangle 74"/>
            <p:cNvSpPr/>
            <p:nvPr/>
          </p:nvSpPr>
          <p:spPr bwMode="auto">
            <a:xfrm>
              <a:off x="1082078" y="5060438"/>
              <a:ext cx="365722" cy="413362"/>
            </a:xfrm>
            <a:prstGeom prst="triangle">
              <a:avLst/>
            </a:prstGeom>
            <a:solidFill>
              <a:srgbClr val="FFFF66"/>
            </a:solidFill>
            <a:ln w="38100" cap="flat" cmpd="sng" algn="ctr">
              <a:solidFill>
                <a:srgbClr val="A5002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latin typeface="Times New Roman" pitchFamily="18" charset="0"/>
                <a:ea typeface="굴림" pitchFamily="34" charset="-127"/>
              </a:endParaRPr>
            </a:p>
          </p:txBody>
        </p:sp>
      </p:grpSp>
      <p:grpSp>
        <p:nvGrpSpPr>
          <p:cNvPr id="69" name="Prune blocks"/>
          <p:cNvGrpSpPr/>
          <p:nvPr/>
        </p:nvGrpSpPr>
        <p:grpSpPr>
          <a:xfrm>
            <a:off x="990602" y="2550540"/>
            <a:ext cx="511167" cy="878460"/>
            <a:chOff x="1005878" y="2987664"/>
            <a:chExt cx="511167" cy="1427078"/>
          </a:xfrm>
          <a:solidFill>
            <a:srgbClr val="7F7F7F"/>
          </a:solidFill>
        </p:grpSpPr>
        <p:sp>
          <p:nvSpPr>
            <p:cNvPr id="67" name="Multiply 66"/>
            <p:cNvSpPr/>
            <p:nvPr/>
          </p:nvSpPr>
          <p:spPr bwMode="auto">
            <a:xfrm>
              <a:off x="1005878" y="2987664"/>
              <a:ext cx="500950" cy="637838"/>
            </a:xfrm>
            <a:prstGeom prst="mathMultiply">
              <a:avLst/>
            </a:prstGeom>
            <a:grpFill/>
            <a:ln w="38100" cap="flat" cmpd="sng" algn="ctr">
              <a:solidFill>
                <a:srgbClr val="A5002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latin typeface="Times New Roman" pitchFamily="18" charset="0"/>
                <a:ea typeface="굴림" pitchFamily="34" charset="-127"/>
              </a:endParaRPr>
            </a:p>
          </p:txBody>
        </p:sp>
        <p:sp>
          <p:nvSpPr>
            <p:cNvPr id="68" name="Multiply 67"/>
            <p:cNvSpPr/>
            <p:nvPr/>
          </p:nvSpPr>
          <p:spPr bwMode="auto">
            <a:xfrm>
              <a:off x="1016095" y="3776904"/>
              <a:ext cx="500950" cy="637838"/>
            </a:xfrm>
            <a:prstGeom prst="mathMultiply">
              <a:avLst/>
            </a:prstGeom>
            <a:grpFill/>
            <a:ln w="38100" cap="flat" cmpd="sng" algn="ctr">
              <a:solidFill>
                <a:srgbClr val="A5002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latin typeface="Times New Roman" pitchFamily="18" charset="0"/>
                <a:ea typeface="굴림" pitchFamily="34" charset="-127"/>
              </a:endParaRPr>
            </a:p>
          </p:txBody>
        </p:sp>
      </p:grpSp>
      <p:grpSp>
        <p:nvGrpSpPr>
          <p:cNvPr id="85" name="Big record 1"/>
          <p:cNvGrpSpPr/>
          <p:nvPr/>
        </p:nvGrpSpPr>
        <p:grpSpPr>
          <a:xfrm>
            <a:off x="6781800" y="1752602"/>
            <a:ext cx="914400" cy="1185275"/>
            <a:chOff x="6781800" y="1752600"/>
            <a:chExt cx="914400" cy="1185275"/>
          </a:xfrm>
        </p:grpSpPr>
        <p:sp>
          <p:nvSpPr>
            <p:cNvPr id="84" name="Rectangle 83"/>
            <p:cNvSpPr/>
            <p:nvPr/>
          </p:nvSpPr>
          <p:spPr bwMode="auto">
            <a:xfrm>
              <a:off x="6781800" y="1752600"/>
              <a:ext cx="914400" cy="1185275"/>
            </a:xfrm>
            <a:prstGeom prst="rect">
              <a:avLst/>
            </a:prstGeom>
            <a:noFill/>
            <a:ln w="38100" cap="flat" cmpd="sng" algn="ctr">
              <a:solidFill>
                <a:srgbClr val="A5002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latin typeface="Times New Roman" pitchFamily="18" charset="0"/>
                <a:ea typeface="굴림" pitchFamily="34" charset="-127"/>
              </a:endParaRPr>
            </a:p>
          </p:txBody>
        </p:sp>
        <p:sp>
          <p:nvSpPr>
            <p:cNvPr id="79" name="Isosceles Triangle 78"/>
            <p:cNvSpPr/>
            <p:nvPr/>
          </p:nvSpPr>
          <p:spPr bwMode="auto">
            <a:xfrm>
              <a:off x="6858000" y="1799798"/>
              <a:ext cx="762000" cy="791002"/>
            </a:xfrm>
            <a:prstGeom prst="triangle">
              <a:avLst/>
            </a:prstGeom>
            <a:solidFill>
              <a:srgbClr val="FFFF66"/>
            </a:solidFill>
            <a:ln w="38100" cap="flat" cmpd="sng" algn="ctr">
              <a:solidFill>
                <a:srgbClr val="A5002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latin typeface="Times New Roman" pitchFamily="18" charset="0"/>
                <a:ea typeface="굴림" pitchFamily="34" charset="-127"/>
              </a:endParaRPr>
            </a:p>
          </p:txBody>
        </p:sp>
        <p:sp>
          <p:nvSpPr>
            <p:cNvPr id="80" name="Flowchart: Off-page Connector 79"/>
            <p:cNvSpPr/>
            <p:nvPr/>
          </p:nvSpPr>
          <p:spPr bwMode="auto">
            <a:xfrm>
              <a:off x="6858000" y="2654300"/>
              <a:ext cx="152400" cy="219944"/>
            </a:xfrm>
            <a:prstGeom prst="flowChartOffpageConnector">
              <a:avLst/>
            </a:prstGeom>
            <a:solidFill>
              <a:srgbClr val="FFFF66"/>
            </a:solidFill>
            <a:ln w="38100" cap="flat" cmpd="sng" algn="ctr">
              <a:solidFill>
                <a:srgbClr val="A5002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latin typeface="Times New Roman" pitchFamily="18" charset="0"/>
                <a:ea typeface="굴림" pitchFamily="34" charset="-127"/>
              </a:endParaRPr>
            </a:p>
          </p:txBody>
        </p:sp>
        <p:sp>
          <p:nvSpPr>
            <p:cNvPr id="81" name="Flowchart: Off-page Connector 80"/>
            <p:cNvSpPr/>
            <p:nvPr/>
          </p:nvSpPr>
          <p:spPr bwMode="auto">
            <a:xfrm>
              <a:off x="7061200" y="2654300"/>
              <a:ext cx="152400" cy="219944"/>
            </a:xfrm>
            <a:prstGeom prst="flowChartOffpageConnector">
              <a:avLst/>
            </a:prstGeom>
            <a:solidFill>
              <a:srgbClr val="FFFF66"/>
            </a:solidFill>
            <a:ln w="38100" cap="flat" cmpd="sng" algn="ctr">
              <a:solidFill>
                <a:srgbClr val="A5002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latin typeface="Times New Roman" pitchFamily="18" charset="0"/>
                <a:ea typeface="굴림" pitchFamily="34" charset="-127"/>
              </a:endParaRPr>
            </a:p>
          </p:txBody>
        </p:sp>
        <p:sp>
          <p:nvSpPr>
            <p:cNvPr id="82" name="Flowchart: Off-page Connector 81"/>
            <p:cNvSpPr/>
            <p:nvPr/>
          </p:nvSpPr>
          <p:spPr bwMode="auto">
            <a:xfrm>
              <a:off x="7264400" y="2654300"/>
              <a:ext cx="152400" cy="219944"/>
            </a:xfrm>
            <a:prstGeom prst="flowChartOffpageConnector">
              <a:avLst/>
            </a:prstGeom>
            <a:solidFill>
              <a:srgbClr val="FFFF66"/>
            </a:solidFill>
            <a:ln w="38100" cap="flat" cmpd="sng" algn="ctr">
              <a:solidFill>
                <a:srgbClr val="A5002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latin typeface="Times New Roman" pitchFamily="18" charset="0"/>
                <a:ea typeface="굴림" pitchFamily="34" charset="-127"/>
              </a:endParaRPr>
            </a:p>
          </p:txBody>
        </p:sp>
        <p:sp>
          <p:nvSpPr>
            <p:cNvPr id="83" name="Flowchart: Off-page Connector 82"/>
            <p:cNvSpPr/>
            <p:nvPr/>
          </p:nvSpPr>
          <p:spPr bwMode="auto">
            <a:xfrm>
              <a:off x="7467600" y="2654300"/>
              <a:ext cx="152400" cy="219944"/>
            </a:xfrm>
            <a:prstGeom prst="flowChartOffpageConnector">
              <a:avLst/>
            </a:prstGeom>
            <a:solidFill>
              <a:srgbClr val="FFFF66"/>
            </a:solidFill>
            <a:ln w="38100" cap="flat" cmpd="sng" algn="ctr">
              <a:solidFill>
                <a:srgbClr val="A5002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latin typeface="Times New Roman" pitchFamily="18" charset="0"/>
                <a:ea typeface="굴림" pitchFamily="34" charset="-127"/>
              </a:endParaRPr>
            </a:p>
          </p:txBody>
        </p:sp>
      </p:grpSp>
      <p:grpSp>
        <p:nvGrpSpPr>
          <p:cNvPr id="86" name="Big record 2"/>
          <p:cNvGrpSpPr/>
          <p:nvPr/>
        </p:nvGrpSpPr>
        <p:grpSpPr>
          <a:xfrm>
            <a:off x="6781800" y="4579429"/>
            <a:ext cx="914400" cy="1185275"/>
            <a:chOff x="6781800" y="1752600"/>
            <a:chExt cx="914400" cy="1185275"/>
          </a:xfrm>
        </p:grpSpPr>
        <p:sp>
          <p:nvSpPr>
            <p:cNvPr id="87" name="Rectangle 86"/>
            <p:cNvSpPr/>
            <p:nvPr/>
          </p:nvSpPr>
          <p:spPr bwMode="auto">
            <a:xfrm>
              <a:off x="6781800" y="1752600"/>
              <a:ext cx="914400" cy="1185275"/>
            </a:xfrm>
            <a:prstGeom prst="rect">
              <a:avLst/>
            </a:prstGeom>
            <a:noFill/>
            <a:ln w="38100" cap="flat" cmpd="sng" algn="ctr">
              <a:solidFill>
                <a:srgbClr val="A5002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latin typeface="Times New Roman" pitchFamily="18" charset="0"/>
                <a:ea typeface="굴림" pitchFamily="34" charset="-127"/>
              </a:endParaRPr>
            </a:p>
          </p:txBody>
        </p:sp>
        <p:sp>
          <p:nvSpPr>
            <p:cNvPr id="88" name="Isosceles Triangle 87"/>
            <p:cNvSpPr/>
            <p:nvPr/>
          </p:nvSpPr>
          <p:spPr bwMode="auto">
            <a:xfrm>
              <a:off x="6858000" y="1799798"/>
              <a:ext cx="762000" cy="791002"/>
            </a:xfrm>
            <a:prstGeom prst="triangle">
              <a:avLst/>
            </a:prstGeom>
            <a:solidFill>
              <a:srgbClr val="FFFF66"/>
            </a:solidFill>
            <a:ln w="38100" cap="flat" cmpd="sng" algn="ctr">
              <a:solidFill>
                <a:srgbClr val="A5002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latin typeface="Times New Roman" pitchFamily="18" charset="0"/>
                <a:ea typeface="굴림" pitchFamily="34" charset="-127"/>
              </a:endParaRPr>
            </a:p>
          </p:txBody>
        </p:sp>
        <p:sp>
          <p:nvSpPr>
            <p:cNvPr id="89" name="Flowchart: Off-page Connector 88"/>
            <p:cNvSpPr/>
            <p:nvPr/>
          </p:nvSpPr>
          <p:spPr bwMode="auto">
            <a:xfrm>
              <a:off x="6858000" y="2654300"/>
              <a:ext cx="152400" cy="219944"/>
            </a:xfrm>
            <a:prstGeom prst="flowChartOffpageConnector">
              <a:avLst/>
            </a:prstGeom>
            <a:solidFill>
              <a:srgbClr val="FFFF66"/>
            </a:solidFill>
            <a:ln w="38100" cap="flat" cmpd="sng" algn="ctr">
              <a:solidFill>
                <a:srgbClr val="A5002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latin typeface="Times New Roman" pitchFamily="18" charset="0"/>
                <a:ea typeface="굴림" pitchFamily="34" charset="-127"/>
              </a:endParaRPr>
            </a:p>
          </p:txBody>
        </p:sp>
        <p:sp>
          <p:nvSpPr>
            <p:cNvPr id="90" name="Flowchart: Off-page Connector 89"/>
            <p:cNvSpPr/>
            <p:nvPr/>
          </p:nvSpPr>
          <p:spPr bwMode="auto">
            <a:xfrm>
              <a:off x="7061200" y="2654300"/>
              <a:ext cx="152400" cy="219944"/>
            </a:xfrm>
            <a:prstGeom prst="flowChartOffpageConnector">
              <a:avLst/>
            </a:prstGeom>
            <a:solidFill>
              <a:srgbClr val="FFFF66"/>
            </a:solidFill>
            <a:ln w="38100" cap="flat" cmpd="sng" algn="ctr">
              <a:solidFill>
                <a:srgbClr val="A5002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latin typeface="Times New Roman" pitchFamily="18" charset="0"/>
                <a:ea typeface="굴림" pitchFamily="34" charset="-127"/>
              </a:endParaRPr>
            </a:p>
          </p:txBody>
        </p:sp>
        <p:sp>
          <p:nvSpPr>
            <p:cNvPr id="91" name="Flowchart: Off-page Connector 90"/>
            <p:cNvSpPr/>
            <p:nvPr/>
          </p:nvSpPr>
          <p:spPr bwMode="auto">
            <a:xfrm>
              <a:off x="7264400" y="2654300"/>
              <a:ext cx="152400" cy="219944"/>
            </a:xfrm>
            <a:prstGeom prst="flowChartOffpageConnector">
              <a:avLst/>
            </a:prstGeom>
            <a:solidFill>
              <a:srgbClr val="FFFF66"/>
            </a:solidFill>
            <a:ln w="38100" cap="flat" cmpd="sng" algn="ctr">
              <a:solidFill>
                <a:srgbClr val="A5002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latin typeface="Times New Roman" pitchFamily="18" charset="0"/>
                <a:ea typeface="굴림" pitchFamily="34" charset="-127"/>
              </a:endParaRPr>
            </a:p>
          </p:txBody>
        </p:sp>
        <p:sp>
          <p:nvSpPr>
            <p:cNvPr id="92" name="Flowchart: Off-page Connector 91"/>
            <p:cNvSpPr/>
            <p:nvPr/>
          </p:nvSpPr>
          <p:spPr bwMode="auto">
            <a:xfrm>
              <a:off x="7467600" y="2654300"/>
              <a:ext cx="152400" cy="219944"/>
            </a:xfrm>
            <a:prstGeom prst="flowChartOffpageConnector">
              <a:avLst/>
            </a:prstGeom>
            <a:solidFill>
              <a:srgbClr val="FFFF66"/>
            </a:solidFill>
            <a:ln w="38100" cap="flat" cmpd="sng" algn="ctr">
              <a:solidFill>
                <a:srgbClr val="A5002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latin typeface="Times New Roman" pitchFamily="18" charset="0"/>
                <a:ea typeface="굴림" pitchFamily="34" charset="-127"/>
              </a:endParaRPr>
            </a:p>
          </p:txBody>
        </p:sp>
      </p:grpSp>
      <p:sp>
        <p:nvSpPr>
          <p:cNvPr id="76" name="Title 1"/>
          <p:cNvSpPr txBox="1">
            <a:spLocks/>
          </p:cNvSpPr>
          <p:nvPr/>
        </p:nvSpPr>
        <p:spPr bwMode="auto">
          <a:xfrm>
            <a:off x="533400" y="76200"/>
            <a:ext cx="5715000" cy="7620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ea typeface="+mj-ea"/>
                <a:cs typeface="HY견고딕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B9033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HY견고딕" pitchFamily="18" charset="-127"/>
                <a:cs typeface="HY견고딕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B9033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HY견고딕" pitchFamily="18" charset="-127"/>
                <a:cs typeface="HY견고딕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B9033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HY견고딕" pitchFamily="18" charset="-127"/>
                <a:cs typeface="HY견고딕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B9033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HY견고딕" pitchFamily="18" charset="-127"/>
                <a:cs typeface="HY견고딕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 i="1">
                <a:solidFill>
                  <a:srgbClr val="B9033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Y견고딕" pitchFamily="18" charset="-127"/>
                <a:ea typeface="HY견고딕" pitchFamily="18" charset="-127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 i="1">
                <a:solidFill>
                  <a:srgbClr val="B9033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Y견고딕" pitchFamily="18" charset="-127"/>
                <a:ea typeface="HY견고딕" pitchFamily="18" charset="-127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 i="1">
                <a:solidFill>
                  <a:srgbClr val="B9033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Y견고딕" pitchFamily="18" charset="-127"/>
                <a:ea typeface="HY견고딕" pitchFamily="18" charset="-127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 i="1">
                <a:solidFill>
                  <a:srgbClr val="B9033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Y견고딕" pitchFamily="18" charset="-127"/>
                <a:ea typeface="HY견고딕" pitchFamily="18" charset="-127"/>
              </a:defRPr>
            </a:lvl9pPr>
          </a:lstStyle>
          <a:p>
            <a:r>
              <a:rPr lang="en-US" dirty="0"/>
              <a:t>Map plan – </a:t>
            </a:r>
            <a:r>
              <a:rPr lang="en-US" dirty="0" err="1"/>
              <a:t>SpatialHadoop</a:t>
            </a:r>
            <a:endParaRPr lang="en-US" dirty="0"/>
          </a:p>
        </p:txBody>
      </p:sp>
      <p:sp>
        <p:nvSpPr>
          <p:cNvPr id="77" name="TextBox 76"/>
          <p:cNvSpPr txBox="1"/>
          <p:nvPr/>
        </p:nvSpPr>
        <p:spPr>
          <a:xfrm>
            <a:off x="282824" y="1074005"/>
            <a:ext cx="2050561" cy="83099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latin typeface="Arial" pitchFamily="34" charset="0"/>
                <a:cs typeface="Arial" pitchFamily="34" charset="0"/>
              </a:rPr>
              <a:t>Indexed Input</a:t>
            </a:r>
          </a:p>
          <a:p>
            <a:pPr algn="ctr"/>
            <a:r>
              <a:rPr lang="en-US" sz="2400" dirty="0">
                <a:latin typeface="Arial" pitchFamily="34" charset="0"/>
                <a:cs typeface="Arial" pitchFamily="34" charset="0"/>
              </a:rPr>
              <a:t>File(s)</a:t>
            </a:r>
          </a:p>
        </p:txBody>
      </p:sp>
      <p:grpSp>
        <p:nvGrpSpPr>
          <p:cNvPr id="104" name="Grid file"/>
          <p:cNvGrpSpPr/>
          <p:nvPr/>
        </p:nvGrpSpPr>
        <p:grpSpPr>
          <a:xfrm>
            <a:off x="411556" y="4069397"/>
            <a:ext cx="1188644" cy="1875134"/>
            <a:chOff x="411556" y="1750997"/>
            <a:chExt cx="1188644" cy="3962400"/>
          </a:xfrm>
        </p:grpSpPr>
        <p:sp>
          <p:nvSpPr>
            <p:cNvPr id="105" name="Rectangle 104"/>
            <p:cNvSpPr/>
            <p:nvPr/>
          </p:nvSpPr>
          <p:spPr bwMode="auto">
            <a:xfrm>
              <a:off x="411556" y="1750997"/>
              <a:ext cx="1188644" cy="3962400"/>
            </a:xfrm>
            <a:prstGeom prst="rect">
              <a:avLst/>
            </a:prstGeom>
            <a:solidFill>
              <a:srgbClr val="FFFF66"/>
            </a:solidFill>
            <a:ln w="38100" cap="flat" cmpd="sng" algn="ctr">
              <a:solidFill>
                <a:srgbClr val="A5002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latin typeface="Times New Roman" pitchFamily="18" charset="0"/>
                <a:ea typeface="굴림" pitchFamily="34" charset="-127"/>
              </a:endParaRPr>
            </a:p>
          </p:txBody>
        </p:sp>
        <p:sp>
          <p:nvSpPr>
            <p:cNvPr id="106" name="Rectangle 105"/>
            <p:cNvSpPr/>
            <p:nvPr/>
          </p:nvSpPr>
          <p:spPr bwMode="auto">
            <a:xfrm>
              <a:off x="990600" y="1979597"/>
              <a:ext cx="516228" cy="721646"/>
            </a:xfrm>
            <a:prstGeom prst="rect">
              <a:avLst/>
            </a:prstGeom>
            <a:solidFill>
              <a:srgbClr val="FFFF66"/>
            </a:solidFill>
            <a:ln w="38100" cap="flat" cmpd="sng" algn="ctr">
              <a:solidFill>
                <a:srgbClr val="A5002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latin typeface="Times New Roman" pitchFamily="18" charset="0"/>
                <a:ea typeface="굴림" pitchFamily="34" charset="-127"/>
              </a:endParaRPr>
            </a:p>
          </p:txBody>
        </p:sp>
        <p:sp>
          <p:nvSpPr>
            <p:cNvPr id="107" name="Rectangle 106"/>
            <p:cNvSpPr/>
            <p:nvPr/>
          </p:nvSpPr>
          <p:spPr bwMode="auto">
            <a:xfrm>
              <a:off x="990600" y="2878140"/>
              <a:ext cx="516228" cy="793717"/>
            </a:xfrm>
            <a:prstGeom prst="rect">
              <a:avLst/>
            </a:prstGeom>
            <a:solidFill>
              <a:srgbClr val="FFFF66"/>
            </a:solidFill>
            <a:ln w="38100" cap="flat" cmpd="sng" algn="ctr">
              <a:solidFill>
                <a:srgbClr val="A5002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latin typeface="Times New Roman" pitchFamily="18" charset="0"/>
                <a:ea typeface="굴림" pitchFamily="34" charset="-127"/>
              </a:endParaRPr>
            </a:p>
          </p:txBody>
        </p:sp>
        <p:sp>
          <p:nvSpPr>
            <p:cNvPr id="108" name="Rectangle 107"/>
            <p:cNvSpPr/>
            <p:nvPr/>
          </p:nvSpPr>
          <p:spPr bwMode="auto">
            <a:xfrm>
              <a:off x="990600" y="3916834"/>
              <a:ext cx="516228" cy="849926"/>
            </a:xfrm>
            <a:prstGeom prst="rect">
              <a:avLst/>
            </a:prstGeom>
            <a:solidFill>
              <a:srgbClr val="FFFF66"/>
            </a:solidFill>
            <a:ln w="38100" cap="flat" cmpd="sng" algn="ctr">
              <a:solidFill>
                <a:srgbClr val="A5002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latin typeface="Times New Roman" pitchFamily="18" charset="0"/>
                <a:ea typeface="굴림" pitchFamily="34" charset="-127"/>
              </a:endParaRPr>
            </a:p>
          </p:txBody>
        </p:sp>
        <p:sp>
          <p:nvSpPr>
            <p:cNvPr id="109" name="Rectangle 108"/>
            <p:cNvSpPr/>
            <p:nvPr/>
          </p:nvSpPr>
          <p:spPr bwMode="auto">
            <a:xfrm>
              <a:off x="990600" y="4926246"/>
              <a:ext cx="516228" cy="662405"/>
            </a:xfrm>
            <a:prstGeom prst="rect">
              <a:avLst/>
            </a:prstGeom>
            <a:solidFill>
              <a:srgbClr val="FFFF66"/>
            </a:solidFill>
            <a:ln w="38100" cap="flat" cmpd="sng" algn="ctr">
              <a:solidFill>
                <a:srgbClr val="A5002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latin typeface="Times New Roman" pitchFamily="18" charset="0"/>
                <a:ea typeface="굴림" pitchFamily="34" charset="-127"/>
              </a:endParaRPr>
            </a:p>
          </p:txBody>
        </p:sp>
        <p:sp>
          <p:nvSpPr>
            <p:cNvPr id="110" name="Isosceles Triangle 109"/>
            <p:cNvSpPr/>
            <p:nvPr/>
          </p:nvSpPr>
          <p:spPr bwMode="auto">
            <a:xfrm rot="16200000">
              <a:off x="-1070598" y="3652199"/>
              <a:ext cx="3649667" cy="320328"/>
            </a:xfrm>
            <a:prstGeom prst="triangle">
              <a:avLst/>
            </a:prstGeom>
            <a:solidFill>
              <a:srgbClr val="FFFF66"/>
            </a:solidFill>
            <a:ln w="38100" cap="flat" cmpd="sng" algn="ctr">
              <a:solidFill>
                <a:srgbClr val="A5002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latin typeface="Times New Roman" pitchFamily="18" charset="0"/>
                <a:ea typeface="굴림" pitchFamily="34" charset="-127"/>
              </a:endParaRPr>
            </a:p>
          </p:txBody>
        </p:sp>
        <p:sp>
          <p:nvSpPr>
            <p:cNvPr id="111" name="Isosceles Triangle 110"/>
            <p:cNvSpPr/>
            <p:nvPr/>
          </p:nvSpPr>
          <p:spPr bwMode="auto">
            <a:xfrm>
              <a:off x="1082078" y="2087986"/>
              <a:ext cx="365722" cy="450331"/>
            </a:xfrm>
            <a:prstGeom prst="triangle">
              <a:avLst/>
            </a:prstGeom>
            <a:solidFill>
              <a:srgbClr val="FFFF66"/>
            </a:solidFill>
            <a:ln w="38100" cap="flat" cmpd="sng" algn="ctr">
              <a:solidFill>
                <a:srgbClr val="A5002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latin typeface="Times New Roman" pitchFamily="18" charset="0"/>
                <a:ea typeface="굴림" pitchFamily="34" charset="-127"/>
              </a:endParaRPr>
            </a:p>
          </p:txBody>
        </p:sp>
        <p:sp>
          <p:nvSpPr>
            <p:cNvPr id="112" name="Isosceles Triangle 111"/>
            <p:cNvSpPr/>
            <p:nvPr/>
          </p:nvSpPr>
          <p:spPr bwMode="auto">
            <a:xfrm>
              <a:off x="1051617" y="3027344"/>
              <a:ext cx="365722" cy="495305"/>
            </a:xfrm>
            <a:prstGeom prst="triangle">
              <a:avLst/>
            </a:prstGeom>
            <a:solidFill>
              <a:srgbClr val="FFFF66"/>
            </a:solidFill>
            <a:ln w="38100" cap="flat" cmpd="sng" algn="ctr">
              <a:solidFill>
                <a:srgbClr val="A5002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latin typeface="Times New Roman" pitchFamily="18" charset="0"/>
                <a:ea typeface="굴림" pitchFamily="34" charset="-127"/>
              </a:endParaRPr>
            </a:p>
          </p:txBody>
        </p:sp>
        <p:sp>
          <p:nvSpPr>
            <p:cNvPr id="113" name="Isosceles Triangle 112"/>
            <p:cNvSpPr/>
            <p:nvPr/>
          </p:nvSpPr>
          <p:spPr bwMode="auto">
            <a:xfrm>
              <a:off x="1082078" y="4054164"/>
              <a:ext cx="365722" cy="530378"/>
            </a:xfrm>
            <a:prstGeom prst="triangle">
              <a:avLst/>
            </a:prstGeom>
            <a:solidFill>
              <a:srgbClr val="FFFF66"/>
            </a:solidFill>
            <a:ln w="38100" cap="flat" cmpd="sng" algn="ctr">
              <a:solidFill>
                <a:srgbClr val="A5002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latin typeface="Times New Roman" pitchFamily="18" charset="0"/>
                <a:ea typeface="굴림" pitchFamily="34" charset="-127"/>
              </a:endParaRPr>
            </a:p>
          </p:txBody>
        </p:sp>
        <p:sp>
          <p:nvSpPr>
            <p:cNvPr id="114" name="Isosceles Triangle 113"/>
            <p:cNvSpPr/>
            <p:nvPr/>
          </p:nvSpPr>
          <p:spPr bwMode="auto">
            <a:xfrm>
              <a:off x="1082078" y="5060438"/>
              <a:ext cx="365722" cy="413362"/>
            </a:xfrm>
            <a:prstGeom prst="triangle">
              <a:avLst/>
            </a:prstGeom>
            <a:solidFill>
              <a:srgbClr val="FFFF66"/>
            </a:solidFill>
            <a:ln w="38100" cap="flat" cmpd="sng" algn="ctr">
              <a:solidFill>
                <a:srgbClr val="A5002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latin typeface="Times New Roman" pitchFamily="18" charset="0"/>
                <a:ea typeface="굴림" pitchFamily="34" charset="-127"/>
              </a:endParaRPr>
            </a:p>
          </p:txBody>
        </p:sp>
      </p:grpSp>
      <p:sp>
        <p:nvSpPr>
          <p:cNvPr id="3" name="TextBox 2"/>
          <p:cNvSpPr txBox="1"/>
          <p:nvPr/>
        </p:nvSpPr>
        <p:spPr>
          <a:xfrm rot="5400000">
            <a:off x="4327300" y="3438641"/>
            <a:ext cx="5242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1464553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"/>
                            </p:stCondLst>
                            <p:childTnLst>
                              <p:par>
                                <p:cTn id="2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5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00"/>
                            </p:stCondLst>
                            <p:childTnLst>
                              <p:par>
                                <p:cTn id="8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500"/>
                            </p:stCondLst>
                            <p:childTnLst>
                              <p:par>
                                <p:cTn id="1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 animBg="1"/>
      <p:bldP spid="10" grpId="1" animBg="1"/>
      <p:bldP spid="13" grpId="0" animBg="1"/>
      <p:bldP spid="17" grpId="0" animBg="1"/>
      <p:bldP spid="18" grpId="0" animBg="1"/>
      <p:bldP spid="20" grpId="0" animBg="1"/>
      <p:bldP spid="27" grpId="0" animBg="1"/>
      <p:bldP spid="28" grpId="0" animBg="1"/>
      <p:bldP spid="38" grpId="0" animBg="1"/>
      <p:bldP spid="59" grpId="0" animBg="1"/>
      <p:bldP spid="63" grpId="0" animBg="1"/>
      <p:bldP spid="64" grpId="0" animBg="1"/>
      <p:bldP spid="70" grpId="0" animBg="1"/>
      <p:bldP spid="71" grpId="0" animBg="1"/>
      <p:bldP spid="76" grpId="0" animBg="1"/>
      <p:bldP spid="77" grpId="0" animBg="1"/>
      <p:bldP spid="3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KNN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 bwMode="auto">
          <a:xfrm>
            <a:off x="3581400" y="1181100"/>
            <a:ext cx="5181600" cy="4648200"/>
          </a:xfrm>
          <a:prstGeom prst="rect">
            <a:avLst/>
          </a:prstGeom>
          <a:solidFill>
            <a:srgbClr val="FFFF66"/>
          </a:solidFill>
          <a:ln w="38100" cap="flat" cmpd="sng" algn="ctr">
            <a:solidFill>
              <a:srgbClr val="A5002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sng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굴림" pitchFamily="34" charset="-127"/>
            </a:endParaRPr>
          </a:p>
        </p:txBody>
      </p:sp>
      <p:cxnSp>
        <p:nvCxnSpPr>
          <p:cNvPr id="5" name="Straight Connector 4"/>
          <p:cNvCxnSpPr>
            <a:stCxn id="4" idx="0"/>
            <a:endCxn id="4" idx="2"/>
          </p:cNvCxnSpPr>
          <p:nvPr/>
        </p:nvCxnSpPr>
        <p:spPr bwMode="auto">
          <a:xfrm>
            <a:off x="6172200" y="1181100"/>
            <a:ext cx="0" cy="464820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A5002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6" name="Straight Connector 5"/>
          <p:cNvCxnSpPr>
            <a:stCxn id="4" idx="3"/>
            <a:endCxn id="4" idx="1"/>
          </p:cNvCxnSpPr>
          <p:nvPr/>
        </p:nvCxnSpPr>
        <p:spPr bwMode="auto">
          <a:xfrm flipH="1">
            <a:off x="3581400" y="3505200"/>
            <a:ext cx="5181600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A5002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7" name="Oval 6"/>
          <p:cNvSpPr/>
          <p:nvPr/>
        </p:nvSpPr>
        <p:spPr bwMode="auto">
          <a:xfrm>
            <a:off x="4648200" y="1866900"/>
            <a:ext cx="152400" cy="152400"/>
          </a:xfrm>
          <a:prstGeom prst="ellipse">
            <a:avLst/>
          </a:prstGeom>
          <a:solidFill>
            <a:srgbClr val="800000"/>
          </a:solidFill>
          <a:ln w="38100" cap="flat" cmpd="sng" algn="ctr">
            <a:solidFill>
              <a:srgbClr val="A5002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sng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굴림" pitchFamily="34" charset="-127"/>
            </a:endParaRPr>
          </a:p>
        </p:txBody>
      </p:sp>
      <p:sp>
        <p:nvSpPr>
          <p:cNvPr id="8" name="Oval 7"/>
          <p:cNvSpPr/>
          <p:nvPr/>
        </p:nvSpPr>
        <p:spPr bwMode="auto">
          <a:xfrm>
            <a:off x="5562600" y="3086100"/>
            <a:ext cx="152400" cy="152400"/>
          </a:xfrm>
          <a:prstGeom prst="ellipse">
            <a:avLst/>
          </a:prstGeom>
          <a:solidFill>
            <a:srgbClr val="800000"/>
          </a:solidFill>
          <a:ln w="38100" cap="flat" cmpd="sng" algn="ctr">
            <a:solidFill>
              <a:srgbClr val="A5002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sng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굴림" pitchFamily="34" charset="-127"/>
            </a:endParaRPr>
          </a:p>
        </p:txBody>
      </p:sp>
      <p:sp>
        <p:nvSpPr>
          <p:cNvPr id="9" name="Oval 8"/>
          <p:cNvSpPr/>
          <p:nvPr/>
        </p:nvSpPr>
        <p:spPr bwMode="auto">
          <a:xfrm>
            <a:off x="7109138" y="4762500"/>
            <a:ext cx="152400" cy="152400"/>
          </a:xfrm>
          <a:prstGeom prst="ellipse">
            <a:avLst/>
          </a:prstGeom>
          <a:solidFill>
            <a:srgbClr val="800000"/>
          </a:solidFill>
          <a:ln w="38100" cap="flat" cmpd="sng" algn="ctr">
            <a:solidFill>
              <a:srgbClr val="A5002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sng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굴림" pitchFamily="34" charset="-127"/>
            </a:endParaRPr>
          </a:p>
        </p:txBody>
      </p:sp>
      <p:sp>
        <p:nvSpPr>
          <p:cNvPr id="10" name="Oval 9"/>
          <p:cNvSpPr/>
          <p:nvPr/>
        </p:nvSpPr>
        <p:spPr bwMode="auto">
          <a:xfrm>
            <a:off x="3962400" y="4686300"/>
            <a:ext cx="152400" cy="152400"/>
          </a:xfrm>
          <a:prstGeom prst="ellipse">
            <a:avLst/>
          </a:prstGeom>
          <a:solidFill>
            <a:srgbClr val="800000"/>
          </a:solidFill>
          <a:ln w="38100" cap="flat" cmpd="sng" algn="ctr">
            <a:solidFill>
              <a:srgbClr val="A5002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sng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굴림" pitchFamily="34" charset="-127"/>
            </a:endParaRPr>
          </a:p>
        </p:txBody>
      </p:sp>
      <p:sp>
        <p:nvSpPr>
          <p:cNvPr id="11" name="Oval 10"/>
          <p:cNvSpPr/>
          <p:nvPr/>
        </p:nvSpPr>
        <p:spPr bwMode="auto">
          <a:xfrm>
            <a:off x="5410200" y="4381500"/>
            <a:ext cx="152400" cy="152400"/>
          </a:xfrm>
          <a:prstGeom prst="ellipse">
            <a:avLst/>
          </a:prstGeom>
          <a:solidFill>
            <a:srgbClr val="800000"/>
          </a:solidFill>
          <a:ln w="38100" cap="flat" cmpd="sng" algn="ctr">
            <a:solidFill>
              <a:srgbClr val="A5002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sng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굴림" pitchFamily="34" charset="-127"/>
            </a:endParaRPr>
          </a:p>
        </p:txBody>
      </p:sp>
      <p:sp>
        <p:nvSpPr>
          <p:cNvPr id="13" name="Oval 12"/>
          <p:cNvSpPr/>
          <p:nvPr/>
        </p:nvSpPr>
        <p:spPr bwMode="auto">
          <a:xfrm>
            <a:off x="7494431" y="5067300"/>
            <a:ext cx="152400" cy="152400"/>
          </a:xfrm>
          <a:prstGeom prst="ellipse">
            <a:avLst/>
          </a:prstGeom>
          <a:solidFill>
            <a:srgbClr val="800000"/>
          </a:solidFill>
          <a:ln w="38100" cap="flat" cmpd="sng" algn="ctr">
            <a:solidFill>
              <a:srgbClr val="A5002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sng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굴림" pitchFamily="34" charset="-127"/>
            </a:endParaRPr>
          </a:p>
        </p:txBody>
      </p:sp>
      <p:sp>
        <p:nvSpPr>
          <p:cNvPr id="14" name="Oval 13"/>
          <p:cNvSpPr/>
          <p:nvPr/>
        </p:nvSpPr>
        <p:spPr bwMode="auto">
          <a:xfrm>
            <a:off x="4800600" y="4305300"/>
            <a:ext cx="152400" cy="152400"/>
          </a:xfrm>
          <a:prstGeom prst="ellipse">
            <a:avLst/>
          </a:prstGeom>
          <a:solidFill>
            <a:srgbClr val="800000"/>
          </a:solidFill>
          <a:ln w="38100" cap="flat" cmpd="sng" algn="ctr">
            <a:solidFill>
              <a:srgbClr val="A5002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sng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굴림" pitchFamily="34" charset="-127"/>
            </a:endParaRPr>
          </a:p>
        </p:txBody>
      </p:sp>
      <p:sp>
        <p:nvSpPr>
          <p:cNvPr id="17" name="Oval 16"/>
          <p:cNvSpPr/>
          <p:nvPr/>
        </p:nvSpPr>
        <p:spPr bwMode="auto">
          <a:xfrm>
            <a:off x="5715000" y="3238500"/>
            <a:ext cx="152400" cy="152400"/>
          </a:xfrm>
          <a:prstGeom prst="ellipse">
            <a:avLst/>
          </a:prstGeom>
          <a:solidFill>
            <a:srgbClr val="800000"/>
          </a:solidFill>
          <a:ln w="38100" cap="flat" cmpd="sng" algn="ctr">
            <a:solidFill>
              <a:srgbClr val="A5002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sng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굴림" pitchFamily="34" charset="-127"/>
            </a:endParaRPr>
          </a:p>
        </p:txBody>
      </p:sp>
      <p:sp>
        <p:nvSpPr>
          <p:cNvPr id="19" name="Oval 18"/>
          <p:cNvSpPr/>
          <p:nvPr/>
        </p:nvSpPr>
        <p:spPr bwMode="auto">
          <a:xfrm>
            <a:off x="5410200" y="2247900"/>
            <a:ext cx="152400" cy="152400"/>
          </a:xfrm>
          <a:prstGeom prst="ellipse">
            <a:avLst/>
          </a:prstGeom>
          <a:solidFill>
            <a:srgbClr val="800000"/>
          </a:solidFill>
          <a:ln w="38100" cap="flat" cmpd="sng" algn="ctr">
            <a:solidFill>
              <a:srgbClr val="A5002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sng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굴림" pitchFamily="34" charset="-127"/>
            </a:endParaRPr>
          </a:p>
        </p:txBody>
      </p:sp>
      <p:sp>
        <p:nvSpPr>
          <p:cNvPr id="20" name="Oval 19"/>
          <p:cNvSpPr/>
          <p:nvPr/>
        </p:nvSpPr>
        <p:spPr bwMode="auto">
          <a:xfrm>
            <a:off x="5352245" y="3695700"/>
            <a:ext cx="152400" cy="152400"/>
          </a:xfrm>
          <a:prstGeom prst="ellipse">
            <a:avLst/>
          </a:prstGeom>
          <a:solidFill>
            <a:srgbClr val="800000"/>
          </a:solidFill>
          <a:ln w="38100" cap="flat" cmpd="sng" algn="ctr">
            <a:solidFill>
              <a:srgbClr val="A5002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sng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굴림" pitchFamily="34" charset="-127"/>
            </a:endParaRPr>
          </a:p>
        </p:txBody>
      </p:sp>
      <p:sp>
        <p:nvSpPr>
          <p:cNvPr id="21" name="Oval 20"/>
          <p:cNvSpPr/>
          <p:nvPr/>
        </p:nvSpPr>
        <p:spPr bwMode="auto">
          <a:xfrm>
            <a:off x="4339107" y="2552700"/>
            <a:ext cx="152400" cy="152400"/>
          </a:xfrm>
          <a:prstGeom prst="ellipse">
            <a:avLst/>
          </a:prstGeom>
          <a:solidFill>
            <a:srgbClr val="800000"/>
          </a:solidFill>
          <a:ln w="38100" cap="flat" cmpd="sng" algn="ctr">
            <a:solidFill>
              <a:srgbClr val="A5002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sng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굴림" pitchFamily="34" charset="-127"/>
            </a:endParaRPr>
          </a:p>
        </p:txBody>
      </p:sp>
      <p:sp>
        <p:nvSpPr>
          <p:cNvPr id="22" name="Oval 21"/>
          <p:cNvSpPr/>
          <p:nvPr/>
        </p:nvSpPr>
        <p:spPr bwMode="auto">
          <a:xfrm>
            <a:off x="6477000" y="4000500"/>
            <a:ext cx="152400" cy="152400"/>
          </a:xfrm>
          <a:prstGeom prst="ellipse">
            <a:avLst/>
          </a:prstGeom>
          <a:solidFill>
            <a:srgbClr val="800000"/>
          </a:solidFill>
          <a:ln w="38100" cap="flat" cmpd="sng" algn="ctr">
            <a:solidFill>
              <a:srgbClr val="A5002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sng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굴림" pitchFamily="34" charset="-127"/>
            </a:endParaRPr>
          </a:p>
        </p:txBody>
      </p:sp>
      <p:sp>
        <p:nvSpPr>
          <p:cNvPr id="23" name="Oval 22"/>
          <p:cNvSpPr/>
          <p:nvPr/>
        </p:nvSpPr>
        <p:spPr bwMode="auto">
          <a:xfrm>
            <a:off x="6400800" y="5143500"/>
            <a:ext cx="152400" cy="152400"/>
          </a:xfrm>
          <a:prstGeom prst="ellipse">
            <a:avLst/>
          </a:prstGeom>
          <a:solidFill>
            <a:srgbClr val="800000"/>
          </a:solidFill>
          <a:ln w="38100" cap="flat" cmpd="sng" algn="ctr">
            <a:solidFill>
              <a:srgbClr val="A5002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sng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굴림" pitchFamily="34" charset="-127"/>
            </a:endParaRPr>
          </a:p>
        </p:txBody>
      </p:sp>
      <p:sp>
        <p:nvSpPr>
          <p:cNvPr id="24" name="Oval 23"/>
          <p:cNvSpPr/>
          <p:nvPr/>
        </p:nvSpPr>
        <p:spPr bwMode="auto">
          <a:xfrm>
            <a:off x="4114800" y="3889956"/>
            <a:ext cx="152400" cy="152400"/>
          </a:xfrm>
          <a:prstGeom prst="ellipse">
            <a:avLst/>
          </a:prstGeom>
          <a:solidFill>
            <a:srgbClr val="800000"/>
          </a:solidFill>
          <a:ln w="38100" cap="flat" cmpd="sng" algn="ctr">
            <a:solidFill>
              <a:srgbClr val="A5002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sng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굴림" pitchFamily="34" charset="-127"/>
            </a:endParaRPr>
          </a:p>
        </p:txBody>
      </p:sp>
      <p:sp>
        <p:nvSpPr>
          <p:cNvPr id="25" name="Oval 24"/>
          <p:cNvSpPr/>
          <p:nvPr/>
        </p:nvSpPr>
        <p:spPr bwMode="auto">
          <a:xfrm>
            <a:off x="4491507" y="5067300"/>
            <a:ext cx="152400" cy="152400"/>
          </a:xfrm>
          <a:prstGeom prst="ellipse">
            <a:avLst/>
          </a:prstGeom>
          <a:solidFill>
            <a:srgbClr val="800000"/>
          </a:solidFill>
          <a:ln w="38100" cap="flat" cmpd="sng" algn="ctr">
            <a:solidFill>
              <a:srgbClr val="A5002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sng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굴림" pitchFamily="34" charset="-127"/>
            </a:endParaRPr>
          </a:p>
        </p:txBody>
      </p:sp>
      <p:sp>
        <p:nvSpPr>
          <p:cNvPr id="26" name="Oval 25"/>
          <p:cNvSpPr/>
          <p:nvPr/>
        </p:nvSpPr>
        <p:spPr bwMode="auto">
          <a:xfrm>
            <a:off x="7848600" y="4235539"/>
            <a:ext cx="152400" cy="152400"/>
          </a:xfrm>
          <a:prstGeom prst="ellipse">
            <a:avLst/>
          </a:prstGeom>
          <a:solidFill>
            <a:srgbClr val="800000"/>
          </a:solidFill>
          <a:ln w="38100" cap="flat" cmpd="sng" algn="ctr">
            <a:solidFill>
              <a:srgbClr val="A5002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sng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굴림" pitchFamily="34" charset="-127"/>
            </a:endParaRPr>
          </a:p>
        </p:txBody>
      </p:sp>
      <p:sp>
        <p:nvSpPr>
          <p:cNvPr id="36" name="Rectangle 35"/>
          <p:cNvSpPr/>
          <p:nvPr/>
        </p:nvSpPr>
        <p:spPr bwMode="auto">
          <a:xfrm>
            <a:off x="6172200" y="1181100"/>
            <a:ext cx="2590800" cy="2324100"/>
          </a:xfrm>
          <a:prstGeom prst="rect">
            <a:avLst/>
          </a:prstGeom>
          <a:solidFill>
            <a:srgbClr val="800000">
              <a:alpha val="50000"/>
            </a:srgbClr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굴림" pitchFamily="34" charset="-127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7938241" y="5849034"/>
            <a:ext cx="9412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latin typeface="Arial" pitchFamily="34" charset="0"/>
                <a:cs typeface="Arial" pitchFamily="34" charset="0"/>
              </a:rPr>
              <a:t>k=3</a:t>
            </a:r>
            <a:endParaRPr lang="en-US" sz="3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Oval 11"/>
          <p:cNvSpPr/>
          <p:nvPr/>
        </p:nvSpPr>
        <p:spPr bwMode="auto">
          <a:xfrm>
            <a:off x="6934200" y="1943100"/>
            <a:ext cx="152400" cy="152400"/>
          </a:xfrm>
          <a:prstGeom prst="ellipse">
            <a:avLst/>
          </a:prstGeom>
          <a:solidFill>
            <a:srgbClr val="800000"/>
          </a:solidFill>
          <a:ln w="38100" cap="flat" cmpd="sng" algn="ctr">
            <a:solidFill>
              <a:srgbClr val="A5002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sng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굴림" pitchFamily="34" charset="-127"/>
            </a:endParaRPr>
          </a:p>
        </p:txBody>
      </p:sp>
      <p:sp>
        <p:nvSpPr>
          <p:cNvPr id="15" name="Oval 14"/>
          <p:cNvSpPr/>
          <p:nvPr/>
        </p:nvSpPr>
        <p:spPr bwMode="auto">
          <a:xfrm>
            <a:off x="7620000" y="3009900"/>
            <a:ext cx="152400" cy="152400"/>
          </a:xfrm>
          <a:prstGeom prst="ellipse">
            <a:avLst/>
          </a:prstGeom>
          <a:solidFill>
            <a:srgbClr val="800000"/>
          </a:solidFill>
          <a:ln w="38100" cap="flat" cmpd="sng" algn="ctr">
            <a:solidFill>
              <a:srgbClr val="A5002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sng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굴림" pitchFamily="34" charset="-127"/>
            </a:endParaRPr>
          </a:p>
        </p:txBody>
      </p:sp>
      <p:sp>
        <p:nvSpPr>
          <p:cNvPr id="16" name="Oval 15"/>
          <p:cNvSpPr/>
          <p:nvPr/>
        </p:nvSpPr>
        <p:spPr bwMode="auto">
          <a:xfrm>
            <a:off x="8001000" y="1727379"/>
            <a:ext cx="152400" cy="152400"/>
          </a:xfrm>
          <a:prstGeom prst="ellipse">
            <a:avLst/>
          </a:prstGeom>
          <a:solidFill>
            <a:srgbClr val="800000"/>
          </a:solidFill>
          <a:ln w="38100" cap="flat" cmpd="sng" algn="ctr">
            <a:solidFill>
              <a:srgbClr val="A5002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sng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굴림" pitchFamily="34" charset="-127"/>
            </a:endParaRPr>
          </a:p>
        </p:txBody>
      </p:sp>
      <p:sp>
        <p:nvSpPr>
          <p:cNvPr id="18" name="Oval 17"/>
          <p:cNvSpPr/>
          <p:nvPr/>
        </p:nvSpPr>
        <p:spPr bwMode="auto">
          <a:xfrm>
            <a:off x="6967470" y="2857500"/>
            <a:ext cx="152400" cy="152400"/>
          </a:xfrm>
          <a:prstGeom prst="ellipse">
            <a:avLst/>
          </a:prstGeom>
          <a:solidFill>
            <a:srgbClr val="800000"/>
          </a:solidFill>
          <a:ln w="38100" cap="flat" cmpd="sng" algn="ctr">
            <a:solidFill>
              <a:srgbClr val="A5002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sng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굴림" pitchFamily="34" charset="-127"/>
            </a:endParaRPr>
          </a:p>
        </p:txBody>
      </p:sp>
      <p:sp>
        <p:nvSpPr>
          <p:cNvPr id="34" name="4-Point Star 33"/>
          <p:cNvSpPr/>
          <p:nvPr/>
        </p:nvSpPr>
        <p:spPr bwMode="auto">
          <a:xfrm rot="2700000">
            <a:off x="7227876" y="2147699"/>
            <a:ext cx="609600" cy="609600"/>
          </a:xfrm>
          <a:prstGeom prst="star4">
            <a:avLst/>
          </a:prstGeom>
          <a:solidFill>
            <a:srgbClr val="800000"/>
          </a:solidFill>
          <a:ln w="38100" cap="flat" cmpd="sng" algn="ctr">
            <a:solidFill>
              <a:srgbClr val="A5002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굴림" pitchFamily="34" charset="-127"/>
            </a:endParaRPr>
          </a:p>
        </p:txBody>
      </p:sp>
      <p:sp>
        <p:nvSpPr>
          <p:cNvPr id="37" name="test circle"/>
          <p:cNvSpPr/>
          <p:nvPr/>
        </p:nvSpPr>
        <p:spPr bwMode="auto">
          <a:xfrm>
            <a:off x="6807556" y="1727379"/>
            <a:ext cx="1450240" cy="1450240"/>
          </a:xfrm>
          <a:prstGeom prst="ellipse">
            <a:avLst/>
          </a:prstGeom>
          <a:noFill/>
          <a:ln w="38100" cap="flat" cmpd="sng" algn="ctr">
            <a:solidFill>
              <a:srgbClr val="A50021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굴림" pitchFamily="34" charset="-127"/>
            </a:endParaRPr>
          </a:p>
        </p:txBody>
      </p:sp>
      <p:sp>
        <p:nvSpPr>
          <p:cNvPr id="38" name="Oval 37"/>
          <p:cNvSpPr/>
          <p:nvPr/>
        </p:nvSpPr>
        <p:spPr bwMode="auto">
          <a:xfrm>
            <a:off x="6400800" y="2305050"/>
            <a:ext cx="152400" cy="152400"/>
          </a:xfrm>
          <a:prstGeom prst="ellipse">
            <a:avLst/>
          </a:prstGeom>
          <a:solidFill>
            <a:srgbClr val="800000"/>
          </a:solidFill>
          <a:ln w="38100" cap="flat" cmpd="sng" algn="ctr">
            <a:solidFill>
              <a:srgbClr val="A5002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굴림" pitchFamily="34" charset="-127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4800" y="1371600"/>
            <a:ext cx="3124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SpatialFileSplitter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selects the block that contains the query point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52400" y="3291870"/>
            <a:ext cx="3276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Arial" pitchFamily="34" charset="0"/>
                <a:cs typeface="Arial" pitchFamily="34" charset="0"/>
              </a:rPr>
              <a:t>Map function performs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kNN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in the selected block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228600" y="4838700"/>
            <a:ext cx="3276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Arial" pitchFamily="34" charset="0"/>
                <a:cs typeface="Arial" pitchFamily="34" charset="0"/>
              </a:rPr>
              <a:t>Answer is tested for correctness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236561" y="5664368"/>
            <a:ext cx="3276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  <a:sym typeface="Wingdings"/>
              </a:rPr>
              <a:t> </a:t>
            </a:r>
            <a:r>
              <a:rPr lang="en-US" sz="2400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Answer is correct</a:t>
            </a:r>
            <a:endParaRPr lang="en-US" sz="2400" dirty="0">
              <a:solidFill>
                <a:srgbClr val="00B05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7381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250" autoRev="1" fill="remove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animClr clrSpc="rgb" dir="cw">
                                      <p:cBhvr>
                                        <p:cTn id="9" dur="250" autoRev="1" fill="remove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10" dur="250" autoRev="1" fill="remove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250" autoRev="1" fill="remove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6" grpId="1" animBg="1"/>
      <p:bldP spid="12" grpId="0" animBg="1"/>
      <p:bldP spid="15" grpId="0" animBg="1"/>
      <p:bldP spid="18" grpId="0" animBg="1"/>
      <p:bldP spid="37" grpId="0" animBg="1"/>
      <p:bldP spid="3" grpId="0"/>
      <p:bldP spid="33" grpId="0"/>
      <p:bldP spid="39" grpId="0"/>
      <p:bldP spid="40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KNN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 bwMode="auto">
          <a:xfrm>
            <a:off x="3569562" y="1205552"/>
            <a:ext cx="5181600" cy="4648200"/>
          </a:xfrm>
          <a:prstGeom prst="rect">
            <a:avLst/>
          </a:prstGeom>
          <a:solidFill>
            <a:srgbClr val="FFFF66"/>
          </a:solidFill>
          <a:ln w="38100" cap="flat" cmpd="sng" algn="ctr">
            <a:solidFill>
              <a:srgbClr val="A5002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굴림" pitchFamily="34" charset="-127"/>
            </a:endParaRPr>
          </a:p>
        </p:txBody>
      </p:sp>
      <p:cxnSp>
        <p:nvCxnSpPr>
          <p:cNvPr id="6" name="Straight Connector 5"/>
          <p:cNvCxnSpPr>
            <a:stCxn id="5" idx="0"/>
            <a:endCxn id="5" idx="2"/>
          </p:cNvCxnSpPr>
          <p:nvPr/>
        </p:nvCxnSpPr>
        <p:spPr bwMode="auto">
          <a:xfrm>
            <a:off x="6160362" y="1205552"/>
            <a:ext cx="0" cy="464820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A5002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7" name="Straight Connector 6"/>
          <p:cNvCxnSpPr>
            <a:stCxn id="5" idx="3"/>
            <a:endCxn id="5" idx="1"/>
          </p:cNvCxnSpPr>
          <p:nvPr/>
        </p:nvCxnSpPr>
        <p:spPr bwMode="auto">
          <a:xfrm flipH="1">
            <a:off x="3569562" y="3529652"/>
            <a:ext cx="5181600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A5002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10" name="Oval 9"/>
          <p:cNvSpPr/>
          <p:nvPr/>
        </p:nvSpPr>
        <p:spPr bwMode="auto">
          <a:xfrm>
            <a:off x="7097300" y="4786952"/>
            <a:ext cx="152400" cy="152400"/>
          </a:xfrm>
          <a:prstGeom prst="ellipse">
            <a:avLst/>
          </a:prstGeom>
          <a:solidFill>
            <a:srgbClr val="800000"/>
          </a:solidFill>
          <a:ln w="38100" cap="flat" cmpd="sng" algn="ctr">
            <a:solidFill>
              <a:srgbClr val="A5002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굴림" pitchFamily="34" charset="-127"/>
            </a:endParaRPr>
          </a:p>
        </p:txBody>
      </p:sp>
      <p:sp>
        <p:nvSpPr>
          <p:cNvPr id="11" name="Oval 10"/>
          <p:cNvSpPr/>
          <p:nvPr/>
        </p:nvSpPr>
        <p:spPr bwMode="auto">
          <a:xfrm>
            <a:off x="3950562" y="4710752"/>
            <a:ext cx="152400" cy="152400"/>
          </a:xfrm>
          <a:prstGeom prst="ellipse">
            <a:avLst/>
          </a:prstGeom>
          <a:solidFill>
            <a:srgbClr val="800000"/>
          </a:solidFill>
          <a:ln w="38100" cap="flat" cmpd="sng" algn="ctr">
            <a:solidFill>
              <a:srgbClr val="A5002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굴림" pitchFamily="34" charset="-127"/>
            </a:endParaRPr>
          </a:p>
        </p:txBody>
      </p:sp>
      <p:sp>
        <p:nvSpPr>
          <p:cNvPr id="12" name="Oval 11"/>
          <p:cNvSpPr/>
          <p:nvPr/>
        </p:nvSpPr>
        <p:spPr bwMode="auto">
          <a:xfrm>
            <a:off x="5398362" y="4405952"/>
            <a:ext cx="152400" cy="152400"/>
          </a:xfrm>
          <a:prstGeom prst="ellipse">
            <a:avLst/>
          </a:prstGeom>
          <a:solidFill>
            <a:srgbClr val="800000"/>
          </a:solidFill>
          <a:ln w="38100" cap="flat" cmpd="sng" algn="ctr">
            <a:solidFill>
              <a:srgbClr val="A5002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굴림" pitchFamily="34" charset="-127"/>
            </a:endParaRPr>
          </a:p>
        </p:txBody>
      </p:sp>
      <p:sp>
        <p:nvSpPr>
          <p:cNvPr id="14" name="Oval 13"/>
          <p:cNvSpPr/>
          <p:nvPr/>
        </p:nvSpPr>
        <p:spPr bwMode="auto">
          <a:xfrm>
            <a:off x="7482593" y="5091752"/>
            <a:ext cx="152400" cy="152400"/>
          </a:xfrm>
          <a:prstGeom prst="ellipse">
            <a:avLst/>
          </a:prstGeom>
          <a:solidFill>
            <a:srgbClr val="800000"/>
          </a:solidFill>
          <a:ln w="38100" cap="flat" cmpd="sng" algn="ctr">
            <a:solidFill>
              <a:srgbClr val="A5002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굴림" pitchFamily="34" charset="-127"/>
            </a:endParaRPr>
          </a:p>
        </p:txBody>
      </p:sp>
      <p:sp>
        <p:nvSpPr>
          <p:cNvPr id="15" name="Oval 14"/>
          <p:cNvSpPr/>
          <p:nvPr/>
        </p:nvSpPr>
        <p:spPr bwMode="auto">
          <a:xfrm>
            <a:off x="4788762" y="4329752"/>
            <a:ext cx="152400" cy="152400"/>
          </a:xfrm>
          <a:prstGeom prst="ellipse">
            <a:avLst/>
          </a:prstGeom>
          <a:solidFill>
            <a:srgbClr val="800000"/>
          </a:solidFill>
          <a:ln w="38100" cap="flat" cmpd="sng" algn="ctr">
            <a:solidFill>
              <a:srgbClr val="A5002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굴림" pitchFamily="34" charset="-127"/>
            </a:endParaRPr>
          </a:p>
        </p:txBody>
      </p:sp>
      <p:sp>
        <p:nvSpPr>
          <p:cNvPr id="21" name="Oval 20"/>
          <p:cNvSpPr/>
          <p:nvPr/>
        </p:nvSpPr>
        <p:spPr bwMode="auto">
          <a:xfrm>
            <a:off x="5340407" y="3720152"/>
            <a:ext cx="152400" cy="152400"/>
          </a:xfrm>
          <a:prstGeom prst="ellipse">
            <a:avLst/>
          </a:prstGeom>
          <a:solidFill>
            <a:srgbClr val="800000"/>
          </a:solidFill>
          <a:ln w="38100" cap="flat" cmpd="sng" algn="ctr">
            <a:solidFill>
              <a:srgbClr val="A5002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굴림" pitchFamily="34" charset="-127"/>
            </a:endParaRPr>
          </a:p>
        </p:txBody>
      </p:sp>
      <p:sp>
        <p:nvSpPr>
          <p:cNvPr id="23" name="Oval 22"/>
          <p:cNvSpPr/>
          <p:nvPr/>
        </p:nvSpPr>
        <p:spPr bwMode="auto">
          <a:xfrm>
            <a:off x="6465162" y="4024952"/>
            <a:ext cx="152400" cy="152400"/>
          </a:xfrm>
          <a:prstGeom prst="ellipse">
            <a:avLst/>
          </a:prstGeom>
          <a:solidFill>
            <a:srgbClr val="800000"/>
          </a:solidFill>
          <a:ln w="38100" cap="flat" cmpd="sng" algn="ctr">
            <a:solidFill>
              <a:srgbClr val="A5002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굴림" pitchFamily="34" charset="-127"/>
            </a:endParaRPr>
          </a:p>
        </p:txBody>
      </p:sp>
      <p:sp>
        <p:nvSpPr>
          <p:cNvPr id="24" name="Oval 23"/>
          <p:cNvSpPr/>
          <p:nvPr/>
        </p:nvSpPr>
        <p:spPr bwMode="auto">
          <a:xfrm>
            <a:off x="6388962" y="5167952"/>
            <a:ext cx="152400" cy="152400"/>
          </a:xfrm>
          <a:prstGeom prst="ellipse">
            <a:avLst/>
          </a:prstGeom>
          <a:solidFill>
            <a:srgbClr val="800000"/>
          </a:solidFill>
          <a:ln w="38100" cap="flat" cmpd="sng" algn="ctr">
            <a:solidFill>
              <a:srgbClr val="A5002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굴림" pitchFamily="34" charset="-127"/>
            </a:endParaRPr>
          </a:p>
        </p:txBody>
      </p:sp>
      <p:sp>
        <p:nvSpPr>
          <p:cNvPr id="25" name="Oval 24"/>
          <p:cNvSpPr/>
          <p:nvPr/>
        </p:nvSpPr>
        <p:spPr bwMode="auto">
          <a:xfrm>
            <a:off x="4102962" y="3914408"/>
            <a:ext cx="152400" cy="152400"/>
          </a:xfrm>
          <a:prstGeom prst="ellipse">
            <a:avLst/>
          </a:prstGeom>
          <a:solidFill>
            <a:srgbClr val="800000"/>
          </a:solidFill>
          <a:ln w="38100" cap="flat" cmpd="sng" algn="ctr">
            <a:solidFill>
              <a:srgbClr val="A5002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굴림" pitchFamily="34" charset="-127"/>
            </a:endParaRPr>
          </a:p>
        </p:txBody>
      </p:sp>
      <p:sp>
        <p:nvSpPr>
          <p:cNvPr id="26" name="Oval 25"/>
          <p:cNvSpPr/>
          <p:nvPr/>
        </p:nvSpPr>
        <p:spPr bwMode="auto">
          <a:xfrm>
            <a:off x="4479669" y="5091752"/>
            <a:ext cx="152400" cy="152400"/>
          </a:xfrm>
          <a:prstGeom prst="ellipse">
            <a:avLst/>
          </a:prstGeom>
          <a:solidFill>
            <a:srgbClr val="800000"/>
          </a:solidFill>
          <a:ln w="38100" cap="flat" cmpd="sng" algn="ctr">
            <a:solidFill>
              <a:srgbClr val="A5002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굴림" pitchFamily="34" charset="-127"/>
            </a:endParaRPr>
          </a:p>
        </p:txBody>
      </p:sp>
      <p:sp>
        <p:nvSpPr>
          <p:cNvPr id="27" name="Oval 26"/>
          <p:cNvSpPr/>
          <p:nvPr/>
        </p:nvSpPr>
        <p:spPr bwMode="auto">
          <a:xfrm>
            <a:off x="7836762" y="4259991"/>
            <a:ext cx="152400" cy="152400"/>
          </a:xfrm>
          <a:prstGeom prst="ellipse">
            <a:avLst/>
          </a:prstGeom>
          <a:solidFill>
            <a:srgbClr val="800000"/>
          </a:solidFill>
          <a:ln w="38100" cap="flat" cmpd="sng" algn="ctr">
            <a:solidFill>
              <a:srgbClr val="A5002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굴림" pitchFamily="34" charset="-127"/>
            </a:endParaRPr>
          </a:p>
        </p:txBody>
      </p:sp>
      <p:sp>
        <p:nvSpPr>
          <p:cNvPr id="29" name="Rectangle 28"/>
          <p:cNvSpPr/>
          <p:nvPr/>
        </p:nvSpPr>
        <p:spPr bwMode="auto">
          <a:xfrm>
            <a:off x="3569562" y="1205552"/>
            <a:ext cx="2590800" cy="2324100"/>
          </a:xfrm>
          <a:prstGeom prst="rect">
            <a:avLst/>
          </a:prstGeom>
          <a:solidFill>
            <a:srgbClr val="800000">
              <a:alpha val="50000"/>
            </a:srgbClr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굴림" pitchFamily="34" charset="-127"/>
            </a:endParaRPr>
          </a:p>
        </p:txBody>
      </p:sp>
      <p:sp>
        <p:nvSpPr>
          <p:cNvPr id="8" name="Oval 7"/>
          <p:cNvSpPr/>
          <p:nvPr/>
        </p:nvSpPr>
        <p:spPr bwMode="auto">
          <a:xfrm>
            <a:off x="4636362" y="1891352"/>
            <a:ext cx="152400" cy="152400"/>
          </a:xfrm>
          <a:prstGeom prst="ellipse">
            <a:avLst/>
          </a:prstGeom>
          <a:solidFill>
            <a:srgbClr val="800000"/>
          </a:solidFill>
          <a:ln w="38100" cap="flat" cmpd="sng" algn="ctr">
            <a:solidFill>
              <a:srgbClr val="A5002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굴림" pitchFamily="34" charset="-127"/>
            </a:endParaRPr>
          </a:p>
        </p:txBody>
      </p:sp>
      <p:sp>
        <p:nvSpPr>
          <p:cNvPr id="9" name="Oval 8"/>
          <p:cNvSpPr/>
          <p:nvPr/>
        </p:nvSpPr>
        <p:spPr bwMode="auto">
          <a:xfrm>
            <a:off x="5550762" y="3110552"/>
            <a:ext cx="152400" cy="152400"/>
          </a:xfrm>
          <a:prstGeom prst="ellipse">
            <a:avLst/>
          </a:prstGeom>
          <a:solidFill>
            <a:srgbClr val="800000"/>
          </a:solidFill>
          <a:ln w="38100" cap="flat" cmpd="sng" algn="ctr">
            <a:solidFill>
              <a:srgbClr val="A5002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굴림" pitchFamily="34" charset="-127"/>
            </a:endParaRPr>
          </a:p>
        </p:txBody>
      </p:sp>
      <p:sp>
        <p:nvSpPr>
          <p:cNvPr id="18" name="Oval 17"/>
          <p:cNvSpPr/>
          <p:nvPr/>
        </p:nvSpPr>
        <p:spPr bwMode="auto">
          <a:xfrm>
            <a:off x="5703162" y="3262952"/>
            <a:ext cx="152400" cy="152400"/>
          </a:xfrm>
          <a:prstGeom prst="ellipse">
            <a:avLst/>
          </a:prstGeom>
          <a:solidFill>
            <a:srgbClr val="800000"/>
          </a:solidFill>
          <a:ln w="38100" cap="flat" cmpd="sng" algn="ctr">
            <a:solidFill>
              <a:srgbClr val="A5002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굴림" pitchFamily="34" charset="-127"/>
            </a:endParaRPr>
          </a:p>
        </p:txBody>
      </p:sp>
      <p:sp>
        <p:nvSpPr>
          <p:cNvPr id="20" name="Oval 19"/>
          <p:cNvSpPr/>
          <p:nvPr/>
        </p:nvSpPr>
        <p:spPr bwMode="auto">
          <a:xfrm>
            <a:off x="5398362" y="2272352"/>
            <a:ext cx="152400" cy="152400"/>
          </a:xfrm>
          <a:prstGeom prst="ellipse">
            <a:avLst/>
          </a:prstGeom>
          <a:solidFill>
            <a:srgbClr val="800000"/>
          </a:solidFill>
          <a:ln w="38100" cap="flat" cmpd="sng" algn="ctr">
            <a:solidFill>
              <a:srgbClr val="A5002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굴림" pitchFamily="34" charset="-127"/>
            </a:endParaRPr>
          </a:p>
        </p:txBody>
      </p:sp>
      <p:sp>
        <p:nvSpPr>
          <p:cNvPr id="22" name="Oval 21"/>
          <p:cNvSpPr/>
          <p:nvPr/>
        </p:nvSpPr>
        <p:spPr bwMode="auto">
          <a:xfrm>
            <a:off x="4327269" y="2577152"/>
            <a:ext cx="152400" cy="152400"/>
          </a:xfrm>
          <a:prstGeom prst="ellipse">
            <a:avLst/>
          </a:prstGeom>
          <a:solidFill>
            <a:srgbClr val="800000"/>
          </a:solidFill>
          <a:ln w="38100" cap="flat" cmpd="sng" algn="ctr">
            <a:solidFill>
              <a:srgbClr val="A5002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굴림" pitchFamily="34" charset="-127"/>
            </a:endParaRPr>
          </a:p>
        </p:txBody>
      </p:sp>
      <p:sp>
        <p:nvSpPr>
          <p:cNvPr id="28" name="4-Point Star 27"/>
          <p:cNvSpPr/>
          <p:nvPr/>
        </p:nvSpPr>
        <p:spPr bwMode="auto">
          <a:xfrm rot="2700000">
            <a:off x="5542859" y="2170004"/>
            <a:ext cx="609600" cy="609600"/>
          </a:xfrm>
          <a:prstGeom prst="star4">
            <a:avLst/>
          </a:prstGeom>
          <a:solidFill>
            <a:srgbClr val="800000"/>
          </a:solidFill>
          <a:ln w="38100" cap="flat" cmpd="sng" algn="ctr">
            <a:solidFill>
              <a:srgbClr val="A5002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굴림" pitchFamily="34" charset="-127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7938241" y="5867400"/>
            <a:ext cx="9412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latin typeface="Arial" pitchFamily="34" charset="0"/>
                <a:cs typeface="Arial" pitchFamily="34" charset="0"/>
              </a:rPr>
              <a:t>k=3</a:t>
            </a:r>
            <a:endParaRPr lang="en-US" sz="3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1" name="test circle"/>
          <p:cNvSpPr/>
          <p:nvPr/>
        </p:nvSpPr>
        <p:spPr bwMode="auto">
          <a:xfrm>
            <a:off x="4849156" y="1463129"/>
            <a:ext cx="1997006" cy="1997006"/>
          </a:xfrm>
          <a:prstGeom prst="ellipse">
            <a:avLst/>
          </a:prstGeom>
          <a:noFill/>
          <a:ln w="38100" cap="flat" cmpd="sng" algn="ctr">
            <a:solidFill>
              <a:srgbClr val="A50021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굴림" pitchFamily="34" charset="-127"/>
            </a:endParaRPr>
          </a:p>
        </p:txBody>
      </p:sp>
      <p:sp>
        <p:nvSpPr>
          <p:cNvPr id="32" name="Rectangle 31"/>
          <p:cNvSpPr/>
          <p:nvPr/>
        </p:nvSpPr>
        <p:spPr bwMode="auto">
          <a:xfrm>
            <a:off x="6160362" y="1205552"/>
            <a:ext cx="2590800" cy="2324100"/>
          </a:xfrm>
          <a:prstGeom prst="rect">
            <a:avLst/>
          </a:prstGeom>
          <a:solidFill>
            <a:srgbClr val="800000">
              <a:alpha val="50000"/>
            </a:srgbClr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굴림" pitchFamily="34" charset="-127"/>
            </a:endParaRPr>
          </a:p>
        </p:txBody>
      </p:sp>
      <p:sp>
        <p:nvSpPr>
          <p:cNvPr id="13" name="Oval 12"/>
          <p:cNvSpPr/>
          <p:nvPr/>
        </p:nvSpPr>
        <p:spPr bwMode="auto">
          <a:xfrm>
            <a:off x="6922362" y="1967552"/>
            <a:ext cx="152400" cy="152400"/>
          </a:xfrm>
          <a:prstGeom prst="ellipse">
            <a:avLst/>
          </a:prstGeom>
          <a:solidFill>
            <a:srgbClr val="800000"/>
          </a:solidFill>
          <a:ln w="38100" cap="flat" cmpd="sng" algn="ctr">
            <a:solidFill>
              <a:srgbClr val="A5002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굴림" pitchFamily="34" charset="-127"/>
            </a:endParaRPr>
          </a:p>
        </p:txBody>
      </p:sp>
      <p:sp>
        <p:nvSpPr>
          <p:cNvPr id="16" name="Oval 15"/>
          <p:cNvSpPr/>
          <p:nvPr/>
        </p:nvSpPr>
        <p:spPr bwMode="auto">
          <a:xfrm>
            <a:off x="7608162" y="3034352"/>
            <a:ext cx="152400" cy="152400"/>
          </a:xfrm>
          <a:prstGeom prst="ellipse">
            <a:avLst/>
          </a:prstGeom>
          <a:solidFill>
            <a:srgbClr val="800000"/>
          </a:solidFill>
          <a:ln w="38100" cap="flat" cmpd="sng" algn="ctr">
            <a:solidFill>
              <a:srgbClr val="A5002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굴림" pitchFamily="34" charset="-127"/>
            </a:endParaRPr>
          </a:p>
        </p:txBody>
      </p:sp>
      <p:sp>
        <p:nvSpPr>
          <p:cNvPr id="17" name="Oval 16"/>
          <p:cNvSpPr/>
          <p:nvPr/>
        </p:nvSpPr>
        <p:spPr bwMode="auto">
          <a:xfrm>
            <a:off x="7989162" y="1751831"/>
            <a:ext cx="152400" cy="152400"/>
          </a:xfrm>
          <a:prstGeom prst="ellipse">
            <a:avLst/>
          </a:prstGeom>
          <a:solidFill>
            <a:srgbClr val="800000"/>
          </a:solidFill>
          <a:ln w="38100" cap="flat" cmpd="sng" algn="ctr">
            <a:solidFill>
              <a:srgbClr val="A5002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굴림" pitchFamily="34" charset="-127"/>
            </a:endParaRPr>
          </a:p>
        </p:txBody>
      </p:sp>
      <p:sp>
        <p:nvSpPr>
          <p:cNvPr id="19" name="Oval 18"/>
          <p:cNvSpPr/>
          <p:nvPr/>
        </p:nvSpPr>
        <p:spPr bwMode="auto">
          <a:xfrm>
            <a:off x="6955632" y="2881952"/>
            <a:ext cx="152400" cy="152400"/>
          </a:xfrm>
          <a:prstGeom prst="ellipse">
            <a:avLst/>
          </a:prstGeom>
          <a:solidFill>
            <a:srgbClr val="800000"/>
          </a:solidFill>
          <a:ln w="38100" cap="flat" cmpd="sng" algn="ctr">
            <a:solidFill>
              <a:srgbClr val="A5002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굴림" pitchFamily="34" charset="-127"/>
            </a:endParaRPr>
          </a:p>
        </p:txBody>
      </p:sp>
      <p:sp>
        <p:nvSpPr>
          <p:cNvPr id="33" name="Oval 32"/>
          <p:cNvSpPr/>
          <p:nvPr/>
        </p:nvSpPr>
        <p:spPr bwMode="auto">
          <a:xfrm>
            <a:off x="6465162" y="2367602"/>
            <a:ext cx="152400" cy="152400"/>
          </a:xfrm>
          <a:prstGeom prst="ellipse">
            <a:avLst/>
          </a:prstGeom>
          <a:solidFill>
            <a:srgbClr val="800000"/>
          </a:solidFill>
          <a:ln w="38100" cap="flat" cmpd="sng" algn="ctr">
            <a:solidFill>
              <a:srgbClr val="A5002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굴림" pitchFamily="34" charset="-127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04800" y="1371600"/>
            <a:ext cx="3124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Arial" pitchFamily="34" charset="0"/>
                <a:cs typeface="Arial" pitchFamily="34" charset="0"/>
              </a:rPr>
              <a:t>First iteration runs as before and result is tested for correctness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152400" y="2729552"/>
            <a:ext cx="3276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Wingdings"/>
              </a:rPr>
              <a:t> Answer is incorrect</a:t>
            </a:r>
            <a:endParaRPr lang="en-US" sz="24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304800" y="3383507"/>
            <a:ext cx="3124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Arial" pitchFamily="34" charset="0"/>
                <a:cs typeface="Arial" pitchFamily="34" charset="0"/>
              </a:rPr>
              <a:t>Second iteration processes other blocks that might contain an answer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2796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25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animClr clrSpc="rgb" dir="cw">
                                      <p:cBhvr>
                                        <p:cTn id="9" dur="25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10" dur="25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25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4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4" dur="250" autoRev="1" fill="remov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animClr clrSpc="rgb" dir="cw">
                                      <p:cBhvr>
                                        <p:cTn id="45" dur="250" autoRev="1" fill="remove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46" dur="250" autoRev="1" fill="remove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50" autoRev="1" fill="remove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30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5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5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29" grpId="1" animBg="1"/>
      <p:bldP spid="9" grpId="0" animBg="1"/>
      <p:bldP spid="18" grpId="0" animBg="1"/>
      <p:bldP spid="18" grpId="1" animBg="1"/>
      <p:bldP spid="20" grpId="0" animBg="1"/>
      <p:bldP spid="31" grpId="0" animBg="1"/>
      <p:bldP spid="32" grpId="0" animBg="1"/>
      <p:bldP spid="32" grpId="1" animBg="1"/>
      <p:bldP spid="33" grpId="0" animBg="1"/>
      <p:bldP spid="35" grpId="0"/>
      <p:bldP spid="3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Spatial range query in Hadoop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Spatial range query in </a:t>
            </a:r>
            <a:r>
              <a:rPr lang="en-US" dirty="0" err="1" smtClean="0"/>
              <a:t>SpatialHadoop</a:t>
            </a:r>
            <a:endParaRPr lang="en-US" dirty="0"/>
          </a:p>
        </p:txBody>
      </p:sp>
      <p:sp>
        <p:nvSpPr>
          <p:cNvPr id="4" name="Folded Corner 3"/>
          <p:cNvSpPr/>
          <p:nvPr/>
        </p:nvSpPr>
        <p:spPr bwMode="auto">
          <a:xfrm>
            <a:off x="990601" y="1828800"/>
            <a:ext cx="7723909" cy="1981200"/>
          </a:xfrm>
          <a:prstGeom prst="foldedCorner">
            <a:avLst/>
          </a:prstGeom>
          <a:solidFill>
            <a:srgbClr val="FFFF66"/>
          </a:solidFill>
          <a:ln w="38100" cap="flat" cmpd="sng" algn="ctr">
            <a:solidFill>
              <a:srgbClr val="A5002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en-US" b="1" dirty="0">
                <a:latin typeface="Courier New" pitchFamily="49" charset="0"/>
                <a:cs typeface="Courier New" pitchFamily="49" charset="0"/>
              </a:rPr>
              <a:t>edges = LOAD ’edges’ AS (</a:t>
            </a:r>
            <a:r>
              <a:rPr lang="en-US" b="1" dirty="0" err="1">
                <a:latin typeface="Courier New" pitchFamily="49" charset="0"/>
                <a:cs typeface="Courier New" pitchFamily="49" charset="0"/>
              </a:rPr>
              <a:t>id:int</a:t>
            </a:r>
            <a:r>
              <a:rPr lang="en-US" b="1" dirty="0">
                <a:latin typeface="Courier New" pitchFamily="49" charset="0"/>
                <a:cs typeface="Courier New" pitchFamily="49" charset="0"/>
              </a:rPr>
              <a:t>, x1:int, y1:int,</a:t>
            </a:r>
          </a:p>
          <a:p>
            <a:r>
              <a:rPr lang="en-US" b="1" dirty="0">
                <a:latin typeface="Courier New" pitchFamily="49" charset="0"/>
                <a:cs typeface="Courier New" pitchFamily="49" charset="0"/>
              </a:rPr>
              <a:t>  x2:int, y2:int);</a:t>
            </a:r>
          </a:p>
          <a:p>
            <a:r>
              <a:rPr lang="en-US" b="1" dirty="0" err="1" smtClean="0">
                <a:latin typeface="Courier New" pitchFamily="49" charset="0"/>
                <a:cs typeface="Courier New" pitchFamily="49" charset="0"/>
              </a:rPr>
              <a:t>selected_edges</a:t>
            </a:r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b="1" dirty="0">
                <a:latin typeface="Courier New" pitchFamily="49" charset="0"/>
                <a:cs typeface="Courier New" pitchFamily="49" charset="0"/>
              </a:rPr>
              <a:t>= FILTER edges BY</a:t>
            </a:r>
          </a:p>
          <a:p>
            <a:r>
              <a:rPr lang="en-US" b="1" dirty="0">
                <a:latin typeface="Courier New" pitchFamily="49" charset="0"/>
                <a:cs typeface="Courier New" pitchFamily="49" charset="0"/>
              </a:rPr>
              <a:t>  x1 &lt; </a:t>
            </a:r>
            <a:r>
              <a:rPr lang="en-US" b="1" dirty="0" err="1">
                <a:latin typeface="Courier New" pitchFamily="49" charset="0"/>
                <a:cs typeface="Courier New" pitchFamily="49" charset="0"/>
              </a:rPr>
              <a:t>xmax</a:t>
            </a:r>
            <a:r>
              <a:rPr lang="en-US" b="1" dirty="0">
                <a:latin typeface="Courier New" pitchFamily="49" charset="0"/>
                <a:cs typeface="Courier New" pitchFamily="49" charset="0"/>
              </a:rPr>
              <a:t> AND </a:t>
            </a:r>
            <a:r>
              <a:rPr lang="en-US" b="1" dirty="0" err="1">
                <a:latin typeface="Courier New" pitchFamily="49" charset="0"/>
                <a:cs typeface="Courier New" pitchFamily="49" charset="0"/>
              </a:rPr>
              <a:t>xmin</a:t>
            </a:r>
            <a:r>
              <a:rPr lang="en-US" b="1" dirty="0">
                <a:latin typeface="Courier New" pitchFamily="49" charset="0"/>
                <a:cs typeface="Courier New" pitchFamily="49" charset="0"/>
              </a:rPr>
              <a:t> &lt; x2 AND</a:t>
            </a:r>
          </a:p>
          <a:p>
            <a:r>
              <a:rPr lang="es-ES" b="1" dirty="0">
                <a:latin typeface="Courier New" pitchFamily="49" charset="0"/>
                <a:cs typeface="Courier New" pitchFamily="49" charset="0"/>
              </a:rPr>
              <a:t>  y1 &lt; </a:t>
            </a:r>
            <a:r>
              <a:rPr lang="es-ES" b="1" dirty="0" err="1">
                <a:latin typeface="Courier New" pitchFamily="49" charset="0"/>
                <a:cs typeface="Courier New" pitchFamily="49" charset="0"/>
              </a:rPr>
              <a:t>ymax</a:t>
            </a:r>
            <a:r>
              <a:rPr lang="es-ES" b="1" dirty="0">
                <a:latin typeface="Courier New" pitchFamily="49" charset="0"/>
                <a:cs typeface="Courier New" pitchFamily="49" charset="0"/>
              </a:rPr>
              <a:t> AND </a:t>
            </a:r>
            <a:r>
              <a:rPr lang="es-ES" b="1" dirty="0" err="1">
                <a:latin typeface="Courier New" pitchFamily="49" charset="0"/>
                <a:cs typeface="Courier New" pitchFamily="49" charset="0"/>
              </a:rPr>
              <a:t>ymin</a:t>
            </a:r>
            <a:r>
              <a:rPr lang="es-ES" b="1" dirty="0">
                <a:latin typeface="Courier New" pitchFamily="49" charset="0"/>
                <a:cs typeface="Courier New" pitchFamily="49" charset="0"/>
              </a:rPr>
              <a:t> &lt; y2;</a:t>
            </a:r>
            <a:endParaRPr lang="en-US" b="1" dirty="0">
              <a:latin typeface="Courier New" pitchFamily="49" charset="0"/>
              <a:ea typeface="굴림" pitchFamily="34" charset="-127"/>
              <a:cs typeface="Courier New" pitchFamily="49" charset="0"/>
            </a:endParaRPr>
          </a:p>
        </p:txBody>
      </p:sp>
      <p:sp>
        <p:nvSpPr>
          <p:cNvPr id="5" name="Folded Corner 4"/>
          <p:cNvSpPr/>
          <p:nvPr/>
        </p:nvSpPr>
        <p:spPr bwMode="auto">
          <a:xfrm>
            <a:off x="838200" y="4724400"/>
            <a:ext cx="8001000" cy="1371600"/>
          </a:xfrm>
          <a:prstGeom prst="foldedCorner">
            <a:avLst/>
          </a:prstGeom>
          <a:solidFill>
            <a:srgbClr val="FFFF66"/>
          </a:solidFill>
          <a:ln w="38100" cap="flat" cmpd="sng" algn="ctr">
            <a:solidFill>
              <a:srgbClr val="A5002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en-US" b="1" dirty="0">
                <a:latin typeface="Courier New" pitchFamily="49" charset="0"/>
                <a:cs typeface="Courier New" pitchFamily="49" charset="0"/>
              </a:rPr>
              <a:t>edges = LOAD ’edges’ AS (</a:t>
            </a:r>
            <a:r>
              <a:rPr lang="en-US" b="1" dirty="0" err="1">
                <a:latin typeface="Courier New" pitchFamily="49" charset="0"/>
                <a:cs typeface="Courier New" pitchFamily="49" charset="0"/>
              </a:rPr>
              <a:t>id:int</a:t>
            </a:r>
            <a:r>
              <a:rPr lang="en-US" b="1" dirty="0">
                <a:latin typeface="Courier New" pitchFamily="49" charset="0"/>
                <a:cs typeface="Courier New" pitchFamily="49" charset="0"/>
              </a:rPr>
              <a:t>, </a:t>
            </a:r>
            <a:r>
              <a:rPr lang="en-US" b="1" dirty="0" err="1">
                <a:solidFill>
                  <a:srgbClr val="FF0000"/>
                </a:solidFill>
                <a:latin typeface="Courier New" pitchFamily="49" charset="0"/>
                <a:cs typeface="Courier New" pitchFamily="49" charset="0"/>
              </a:rPr>
              <a:t>edge_mbr:rectangle</a:t>
            </a:r>
            <a:r>
              <a:rPr lang="en-US" b="1" dirty="0">
                <a:latin typeface="Courier New" pitchFamily="49" charset="0"/>
                <a:cs typeface="Courier New" pitchFamily="49" charset="0"/>
              </a:rPr>
              <a:t>);</a:t>
            </a:r>
          </a:p>
          <a:p>
            <a:r>
              <a:rPr lang="en-US" b="1" dirty="0" err="1">
                <a:latin typeface="Courier New" pitchFamily="49" charset="0"/>
                <a:cs typeface="Courier New" pitchFamily="49" charset="0"/>
              </a:rPr>
              <a:t>seleced_edges</a:t>
            </a:r>
            <a:r>
              <a:rPr lang="en-US" b="1" dirty="0">
                <a:latin typeface="Courier New" pitchFamily="49" charset="0"/>
                <a:cs typeface="Courier New" pitchFamily="49" charset="0"/>
              </a:rPr>
              <a:t> = FILTER edges BY</a:t>
            </a:r>
          </a:p>
          <a:p>
            <a:r>
              <a:rPr lang="en-US" b="1" dirty="0">
                <a:solidFill>
                  <a:srgbClr val="FF0000"/>
                </a:solidFill>
                <a:latin typeface="Courier New" pitchFamily="49" charset="0"/>
                <a:cs typeface="Courier New" pitchFamily="49" charset="0"/>
              </a:rPr>
              <a:t>  Overlap</a:t>
            </a:r>
            <a:r>
              <a:rPr lang="en-US" b="1" dirty="0">
                <a:latin typeface="Courier New" pitchFamily="49" charset="0"/>
                <a:cs typeface="Courier New" pitchFamily="49" charset="0"/>
              </a:rPr>
              <a:t>(</a:t>
            </a:r>
            <a:r>
              <a:rPr lang="en-US" b="1" dirty="0" err="1">
                <a:latin typeface="Courier New" pitchFamily="49" charset="0"/>
                <a:cs typeface="Courier New" pitchFamily="49" charset="0"/>
              </a:rPr>
              <a:t>edge_mbr</a:t>
            </a:r>
            <a:r>
              <a:rPr lang="en-US" b="1" dirty="0">
                <a:latin typeface="Courier New" pitchFamily="49" charset="0"/>
                <a:cs typeface="Courier New" pitchFamily="49" charset="0"/>
              </a:rPr>
              <a:t>, </a:t>
            </a:r>
            <a:r>
              <a:rPr lang="en-US" b="1" dirty="0">
                <a:solidFill>
                  <a:srgbClr val="FF0000"/>
                </a:solidFill>
                <a:latin typeface="Courier New" pitchFamily="49" charset="0"/>
                <a:cs typeface="Courier New" pitchFamily="49" charset="0"/>
              </a:rPr>
              <a:t>rectangle(</a:t>
            </a:r>
            <a:r>
              <a:rPr lang="en-US" b="1" dirty="0" err="1">
                <a:solidFill>
                  <a:srgbClr val="FF0000"/>
                </a:solidFill>
                <a:latin typeface="Courier New" pitchFamily="49" charset="0"/>
                <a:cs typeface="Courier New" pitchFamily="49" charset="0"/>
              </a:rPr>
              <a:t>xmin</a:t>
            </a:r>
            <a:r>
              <a:rPr lang="en-US" b="1" dirty="0">
                <a:solidFill>
                  <a:srgbClr val="FF0000"/>
                </a:solidFill>
                <a:latin typeface="Courier New" pitchFamily="49" charset="0"/>
                <a:cs typeface="Courier New" pitchFamily="49" charset="0"/>
              </a:rPr>
              <a:t>, </a:t>
            </a:r>
            <a:r>
              <a:rPr lang="en-US" b="1" dirty="0" err="1">
                <a:solidFill>
                  <a:srgbClr val="FF0000"/>
                </a:solidFill>
                <a:latin typeface="Courier New" pitchFamily="49" charset="0"/>
                <a:cs typeface="Courier New" pitchFamily="49" charset="0"/>
              </a:rPr>
              <a:t>ymin</a:t>
            </a:r>
            <a:r>
              <a:rPr lang="en-US" b="1" dirty="0">
                <a:solidFill>
                  <a:srgbClr val="FF0000"/>
                </a:solidFill>
                <a:latin typeface="Courier New" pitchFamily="49" charset="0"/>
                <a:cs typeface="Courier New" pitchFamily="49" charset="0"/>
              </a:rPr>
              <a:t>, </a:t>
            </a:r>
            <a:r>
              <a:rPr lang="en-US" b="1" dirty="0" err="1">
                <a:solidFill>
                  <a:srgbClr val="FF0000"/>
                </a:solidFill>
                <a:latin typeface="Courier New" pitchFamily="49" charset="0"/>
                <a:cs typeface="Courier New" pitchFamily="49" charset="0"/>
              </a:rPr>
              <a:t>xmax</a:t>
            </a:r>
            <a:r>
              <a:rPr lang="en-US" b="1" dirty="0">
                <a:solidFill>
                  <a:srgbClr val="FF0000"/>
                </a:solidFill>
                <a:latin typeface="Courier New" pitchFamily="49" charset="0"/>
                <a:cs typeface="Courier New" pitchFamily="49" charset="0"/>
              </a:rPr>
              <a:t>, </a:t>
            </a:r>
            <a:r>
              <a:rPr lang="en-US" b="1" dirty="0" err="1">
                <a:solidFill>
                  <a:srgbClr val="FF0000"/>
                </a:solidFill>
                <a:latin typeface="Courier New" pitchFamily="49" charset="0"/>
                <a:cs typeface="Courier New" pitchFamily="49" charset="0"/>
              </a:rPr>
              <a:t>ymax</a:t>
            </a:r>
            <a:r>
              <a:rPr lang="en-US" b="1" dirty="0">
                <a:solidFill>
                  <a:srgbClr val="FF0000"/>
                </a:solidFill>
                <a:latin typeface="Courier New" pitchFamily="49" charset="0"/>
                <a:cs typeface="Courier New" pitchFamily="49" charset="0"/>
              </a:rPr>
              <a:t>)</a:t>
            </a:r>
            <a:r>
              <a:rPr lang="en-US" b="1" dirty="0">
                <a:latin typeface="Courier New" pitchFamily="49" charset="0"/>
                <a:cs typeface="Courier New" pitchFamily="49" charset="0"/>
              </a:rPr>
              <a:t>);</a:t>
            </a:r>
            <a:endParaRPr lang="en-US" b="1" dirty="0">
              <a:latin typeface="Courier New" pitchFamily="49" charset="0"/>
              <a:ea typeface="굴림" pitchFamily="34" charset="-127"/>
              <a:cs typeface="Courier New" pitchFamily="49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5705908" y="2300720"/>
            <a:ext cx="2362200" cy="1295400"/>
            <a:chOff x="5705908" y="2300720"/>
            <a:chExt cx="2362200" cy="1295400"/>
          </a:xfrm>
        </p:grpSpPr>
        <p:sp>
          <p:nvSpPr>
            <p:cNvPr id="7" name="Rectangle 6"/>
            <p:cNvSpPr/>
            <p:nvPr/>
          </p:nvSpPr>
          <p:spPr bwMode="auto">
            <a:xfrm>
              <a:off x="5705908" y="2300720"/>
              <a:ext cx="2362200" cy="1295400"/>
            </a:xfrm>
            <a:prstGeom prst="rect">
              <a:avLst/>
            </a:prstGeom>
            <a:solidFill>
              <a:srgbClr val="C00000"/>
            </a:solidFill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 b="1" dirty="0">
                  <a:solidFill>
                    <a:schemeClr val="bg1"/>
                  </a:solidFill>
                  <a:latin typeface="Arial" pitchFamily="34" charset="0"/>
                  <a:ea typeface="굴림" pitchFamily="34" charset="-127"/>
                  <a:cs typeface="Arial" pitchFamily="34" charset="0"/>
                </a:rPr>
                <a:t>Takes 193</a:t>
              </a:r>
              <a:br>
                <a:rPr lang="en-US" sz="2400" b="1" dirty="0">
                  <a:solidFill>
                    <a:schemeClr val="bg1"/>
                  </a:solidFill>
                  <a:latin typeface="Arial" pitchFamily="34" charset="0"/>
                  <a:ea typeface="굴림" pitchFamily="34" charset="-127"/>
                  <a:cs typeface="Arial" pitchFamily="34" charset="0"/>
                </a:rPr>
              </a:br>
              <a:r>
                <a:rPr lang="en-US" sz="2400" b="1" dirty="0">
                  <a:solidFill>
                    <a:schemeClr val="bg1"/>
                  </a:solidFill>
                  <a:latin typeface="Arial" pitchFamily="34" charset="0"/>
                  <a:ea typeface="굴림" pitchFamily="34" charset="-127"/>
                  <a:cs typeface="Arial" pitchFamily="34" charset="0"/>
                </a:rPr>
                <a:t>seconds</a:t>
              </a:r>
            </a:p>
          </p:txBody>
        </p:sp>
        <p:pic>
          <p:nvPicPr>
            <p:cNvPr id="2050" name="Picture 2" descr="http://openclipart.org/image/150px/svg_to_png/23920/Anonymous_Sandglass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01604" y="2591232"/>
              <a:ext cx="428625" cy="7143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" name="Group 9"/>
          <p:cNvGrpSpPr/>
          <p:nvPr/>
        </p:nvGrpSpPr>
        <p:grpSpPr>
          <a:xfrm>
            <a:off x="5712835" y="4766830"/>
            <a:ext cx="2362200" cy="1295400"/>
            <a:chOff x="5712835" y="4800600"/>
            <a:chExt cx="2362200" cy="1295400"/>
          </a:xfrm>
        </p:grpSpPr>
        <p:sp>
          <p:nvSpPr>
            <p:cNvPr id="9" name="Rectangle 8"/>
            <p:cNvSpPr/>
            <p:nvPr/>
          </p:nvSpPr>
          <p:spPr bwMode="auto">
            <a:xfrm>
              <a:off x="5712835" y="4800600"/>
              <a:ext cx="2362200" cy="1295400"/>
            </a:xfrm>
            <a:prstGeom prst="rect">
              <a:avLst/>
            </a:prstGeom>
            <a:solidFill>
              <a:srgbClr val="C00000"/>
            </a:solidFill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 b="1" dirty="0">
                  <a:solidFill>
                    <a:schemeClr val="bg1"/>
                  </a:solidFill>
                  <a:latin typeface="Arial" pitchFamily="34" charset="0"/>
                  <a:ea typeface="굴림" pitchFamily="34" charset="-127"/>
                  <a:cs typeface="Arial" pitchFamily="34" charset="0"/>
                </a:rPr>
                <a:t>Finishes</a:t>
              </a:r>
              <a:br>
                <a:rPr lang="en-US" sz="2400" b="1" dirty="0">
                  <a:solidFill>
                    <a:schemeClr val="bg1"/>
                  </a:solidFill>
                  <a:latin typeface="Arial" pitchFamily="34" charset="0"/>
                  <a:ea typeface="굴림" pitchFamily="34" charset="-127"/>
                  <a:cs typeface="Arial" pitchFamily="34" charset="0"/>
                </a:rPr>
              </a:br>
              <a:r>
                <a:rPr lang="en-US" sz="2400" b="1" dirty="0">
                  <a:solidFill>
                    <a:schemeClr val="bg1"/>
                  </a:solidFill>
                  <a:latin typeface="Arial" pitchFamily="34" charset="0"/>
                  <a:ea typeface="굴림" pitchFamily="34" charset="-127"/>
                  <a:cs typeface="Arial" pitchFamily="34" charset="0"/>
                </a:rPr>
                <a:t>in 2 sec</a:t>
              </a:r>
            </a:p>
          </p:txBody>
        </p:sp>
        <p:pic>
          <p:nvPicPr>
            <p:cNvPr id="2052" name="Picture 4" descr="http://openclipart.org/image/150px/svg_to_png/26221/Anonymous_Lightning_Icon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86451" y="5029200"/>
              <a:ext cx="846860" cy="8468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162798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Spatial Join</a:t>
            </a:r>
            <a:endParaRPr lang="en-US" dirty="0"/>
          </a:p>
        </p:txBody>
      </p:sp>
      <p:pic>
        <p:nvPicPr>
          <p:cNvPr id="1030" name="Picture 6" descr="C:\Users\eldawy\Desktop\roads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3573" y="1359891"/>
            <a:ext cx="3638548" cy="1410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eldawy\Desktop\rivers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3573" y="2895600"/>
            <a:ext cx="3686827" cy="1432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165573" y="1581704"/>
            <a:ext cx="10807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Roads</a:t>
            </a:r>
            <a:endParaRPr lang="en-US" sz="2800" dirty="0"/>
          </a:p>
        </p:txBody>
      </p:sp>
      <p:sp>
        <p:nvSpPr>
          <p:cNvPr id="11" name="TextBox 10"/>
          <p:cNvSpPr txBox="1"/>
          <p:nvPr/>
        </p:nvSpPr>
        <p:spPr>
          <a:xfrm>
            <a:off x="7165573" y="3371102"/>
            <a:ext cx="11208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Rivers</a:t>
            </a:r>
            <a:endParaRPr lang="en-US" sz="2800" dirty="0"/>
          </a:p>
        </p:txBody>
      </p:sp>
      <p:sp>
        <p:nvSpPr>
          <p:cNvPr id="12" name="TextBox 11"/>
          <p:cNvSpPr txBox="1"/>
          <p:nvPr/>
        </p:nvSpPr>
        <p:spPr>
          <a:xfrm>
            <a:off x="7165573" y="4871260"/>
            <a:ext cx="197842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Overlapping</a:t>
            </a:r>
          </a:p>
          <a:p>
            <a:r>
              <a:rPr lang="en-US" sz="2800" dirty="0" smtClean="0"/>
              <a:t>Blocks</a:t>
            </a:r>
            <a:endParaRPr lang="en-US" sz="2800" dirty="0"/>
          </a:p>
        </p:txBody>
      </p:sp>
      <p:pic>
        <p:nvPicPr>
          <p:cNvPr id="1032" name="Picture 8" descr="C:\Users\eldawy\Desktop\rivers_segmented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1315" y="4584028"/>
            <a:ext cx="4639458" cy="1892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eldawy\Desktop\roads_segmented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3841" y="4431628"/>
            <a:ext cx="4639458" cy="1892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0" y="2894946"/>
            <a:ext cx="2819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SpatialFileSplitter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find all overlapping pair of blocks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27379" y="4628867"/>
            <a:ext cx="2819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Arial" pitchFamily="34" charset="0"/>
                <a:cs typeface="Arial" pitchFamily="34" charset="0"/>
              </a:rPr>
              <a:t>Map function joins each pair of blocks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6191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7.40741E-7 L -4.16667E-6 0.02338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157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0" grpId="0"/>
      <p:bldP spid="13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Range query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1083" t="15385" r="14496" b="3296"/>
          <a:stretch/>
        </p:blipFill>
        <p:spPr>
          <a:xfrm>
            <a:off x="304800" y="2379044"/>
            <a:ext cx="4279232" cy="287875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18960" t="14835" r="18960" b="3846"/>
          <a:stretch/>
        </p:blipFill>
        <p:spPr>
          <a:xfrm>
            <a:off x="4923550" y="2379044"/>
            <a:ext cx="4123624" cy="2878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513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 Nearest Neighbor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379855"/>
            <a:ext cx="7086600" cy="4803140"/>
          </a:xfrm>
        </p:spPr>
      </p:pic>
    </p:spTree>
    <p:extLst>
      <p:ext uri="{BB962C8B-B14F-4D97-AF65-F5344CB8AC3E}">
        <p14:creationId xmlns:p14="http://schemas.microsoft.com/office/powerpoint/2010/main" val="115202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Spatial Join</a:t>
            </a:r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199" y="1293238"/>
            <a:ext cx="6781802" cy="4976374"/>
          </a:xfrm>
        </p:spPr>
      </p:pic>
    </p:spTree>
    <p:extLst>
      <p:ext uri="{BB962C8B-B14F-4D97-AF65-F5344CB8AC3E}">
        <p14:creationId xmlns:p14="http://schemas.microsoft.com/office/powerpoint/2010/main" val="1208977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SpatialHadoop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990600"/>
            <a:ext cx="8153400" cy="5391150"/>
          </a:xfrm>
        </p:spPr>
        <p:txBody>
          <a:bodyPr/>
          <a:lstStyle/>
          <a:p>
            <a:r>
              <a:rPr lang="en-US" sz="2800" dirty="0"/>
              <a:t>A full-fledged system for spatial </a:t>
            </a:r>
            <a:r>
              <a:rPr lang="en-US" sz="2800" dirty="0" smtClean="0"/>
              <a:t>data</a:t>
            </a:r>
            <a:endParaRPr lang="en-US" sz="2800" dirty="0"/>
          </a:p>
          <a:p>
            <a:r>
              <a:rPr lang="en-US" sz="2800" dirty="0" smtClean="0"/>
              <a:t>Efficient</a:t>
            </a:r>
          </a:p>
          <a:p>
            <a:pPr lvl="1"/>
            <a:r>
              <a:rPr lang="en-US" sz="2400" dirty="0" smtClean="0"/>
              <a:t>Low level support for spatial data</a:t>
            </a:r>
          </a:p>
          <a:p>
            <a:r>
              <a:rPr lang="en-US" sz="2800" dirty="0" smtClean="0"/>
              <a:t>User friendly</a:t>
            </a:r>
          </a:p>
          <a:p>
            <a:pPr lvl="1"/>
            <a:r>
              <a:rPr lang="en-US" sz="2400" dirty="0" smtClean="0"/>
              <a:t>Provides a simple high level language</a:t>
            </a:r>
          </a:p>
          <a:p>
            <a:r>
              <a:rPr lang="en-US" sz="2800" dirty="0" smtClean="0"/>
              <a:t>Highly scalable</a:t>
            </a:r>
          </a:p>
          <a:p>
            <a:pPr lvl="1"/>
            <a:r>
              <a:rPr lang="en-US" sz="2400" dirty="0" smtClean="0"/>
              <a:t>To tens of thousands of nodes and terabytes of data</a:t>
            </a:r>
          </a:p>
          <a:p>
            <a:r>
              <a:rPr lang="en-US" sz="2400" dirty="0" smtClean="0"/>
              <a:t>Flexible</a:t>
            </a:r>
          </a:p>
          <a:p>
            <a:pPr lvl="1"/>
            <a:r>
              <a:rPr lang="en-US" sz="2400" dirty="0" smtClean="0"/>
              <a:t>Open source. Downloaded more than 75,000 times</a:t>
            </a:r>
          </a:p>
          <a:p>
            <a:pPr lvl="1"/>
            <a:r>
              <a:rPr lang="en-US" sz="2400" dirty="0" smtClean="0"/>
              <a:t>Researchers can add new spatial operations</a:t>
            </a:r>
            <a:endParaRPr lang="en-US" sz="2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1447799"/>
            <a:ext cx="2514600" cy="168651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21348" y="5673864"/>
            <a:ext cx="897750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latin typeface="Times New Roman" panose="02020603050405020304" pitchFamily="18" charset="0"/>
              </a:rPr>
              <a:t>A. Eldawy and M. F. </a:t>
            </a:r>
            <a:r>
              <a:rPr lang="en-US" sz="2000" b="1" dirty="0" err="1">
                <a:latin typeface="Times New Roman" panose="02020603050405020304" pitchFamily="18" charset="0"/>
              </a:rPr>
              <a:t>Mokbel</a:t>
            </a:r>
            <a:r>
              <a:rPr lang="en-US" sz="2000" b="1" dirty="0">
                <a:latin typeface="Times New Roman" panose="02020603050405020304" pitchFamily="18" charset="0"/>
              </a:rPr>
              <a:t>. A Demonstration of </a:t>
            </a:r>
            <a:r>
              <a:rPr lang="en-US" sz="2000" b="1" dirty="0" err="1" smtClean="0">
                <a:latin typeface="Times New Roman" panose="02020603050405020304" pitchFamily="18" charset="0"/>
              </a:rPr>
              <a:t>SpatialHadoop</a:t>
            </a:r>
            <a:r>
              <a:rPr lang="en-US" sz="2000" b="1" dirty="0" smtClean="0">
                <a:latin typeface="Times New Roman" panose="02020603050405020304" pitchFamily="18" charset="0"/>
              </a:rPr>
              <a:t>: An </a:t>
            </a:r>
            <a:r>
              <a:rPr lang="en-US" sz="2000" b="1" dirty="0">
                <a:latin typeface="Times New Roman" panose="02020603050405020304" pitchFamily="18" charset="0"/>
              </a:rPr>
              <a:t>Efficient </a:t>
            </a:r>
            <a:r>
              <a:rPr lang="en-US" sz="2000" b="1" dirty="0" err="1">
                <a:latin typeface="Times New Roman" panose="02020603050405020304" pitchFamily="18" charset="0"/>
              </a:rPr>
              <a:t>MapReduce</a:t>
            </a:r>
            <a:r>
              <a:rPr lang="en-US" sz="2000" b="1" dirty="0">
                <a:latin typeface="Times New Roman" panose="02020603050405020304" pitchFamily="18" charset="0"/>
              </a:rPr>
              <a:t> Framework for Spatial Data. In </a:t>
            </a:r>
            <a:r>
              <a:rPr lang="en-US" sz="2000" b="1" i="1" dirty="0" smtClean="0">
                <a:latin typeface="Times New Roman" panose="02020603050405020304" pitchFamily="18" charset="0"/>
              </a:rPr>
              <a:t>VLDB</a:t>
            </a:r>
            <a:r>
              <a:rPr lang="en-US" sz="2000" b="1" dirty="0" smtClean="0">
                <a:latin typeface="Times New Roman" panose="02020603050405020304" pitchFamily="18" charset="0"/>
              </a:rPr>
              <a:t>, 2013</a:t>
            </a:r>
            <a:r>
              <a:rPr lang="en-US" sz="2000" b="1" dirty="0">
                <a:latin typeface="Times New Roman" panose="02020603050405020304" pitchFamily="18" charset="0"/>
              </a:rPr>
              <a:t>.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3331398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 Partitioning of 400 GB OSM Data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855543"/>
            <a:ext cx="8153400" cy="3675552"/>
          </a:xfrm>
        </p:spPr>
      </p:pic>
    </p:spTree>
    <p:extLst>
      <p:ext uri="{BB962C8B-B14F-4D97-AF65-F5344CB8AC3E}">
        <p14:creationId xmlns:p14="http://schemas.microsoft.com/office/powerpoint/2010/main" val="3660030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 bwMode="auto">
          <a:xfrm>
            <a:off x="152400" y="2133600"/>
            <a:ext cx="7772400" cy="4191000"/>
          </a:xfrm>
          <a:prstGeom prst="rect">
            <a:avLst/>
          </a:prstGeom>
          <a:solidFill>
            <a:srgbClr val="FFFF66"/>
          </a:solidFill>
          <a:ln w="38100" cap="flat" cmpd="sng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latin typeface="Times New Roman" pitchFamily="18" charset="0"/>
              <a:ea typeface="굴림" pitchFamily="34" charset="-127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SpatialHadoop</a:t>
            </a:r>
            <a:r>
              <a:rPr lang="en-US" dirty="0" smtClean="0"/>
              <a:t> Architecture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424" y="2159130"/>
            <a:ext cx="1893376" cy="126987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 bwMode="auto">
          <a:xfrm>
            <a:off x="152400" y="1143000"/>
            <a:ext cx="7772400" cy="838200"/>
          </a:xfrm>
          <a:prstGeom prst="rect">
            <a:avLst/>
          </a:prstGeom>
          <a:solidFill>
            <a:srgbClr val="92D050"/>
          </a:solidFill>
          <a:ln w="38100" cap="flat" cmpd="sng" algn="ctr">
            <a:solidFill>
              <a:srgbClr val="A5002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800000"/>
                </a:solidFill>
                <a:latin typeface="Arial" pitchFamily="34" charset="0"/>
                <a:ea typeface="굴림" pitchFamily="34" charset="-127"/>
                <a:cs typeface="Arial" pitchFamily="34" charset="0"/>
              </a:rPr>
              <a:t>Applications: </a:t>
            </a:r>
            <a:r>
              <a:rPr lang="en-US" sz="2400" b="1" dirty="0" smtClean="0">
                <a:solidFill>
                  <a:srgbClr val="800000"/>
                </a:solidFill>
                <a:latin typeface="Arial" pitchFamily="34" charset="0"/>
                <a:ea typeface="굴림" pitchFamily="34" charset="-127"/>
                <a:cs typeface="Arial" pitchFamily="34" charset="0"/>
              </a:rPr>
              <a:t>MNTG [SSTD’13, ICDE’14] </a:t>
            </a:r>
            <a:r>
              <a:rPr lang="en-US" sz="2400" b="1" dirty="0">
                <a:solidFill>
                  <a:srgbClr val="800000"/>
                </a:solidFill>
                <a:latin typeface="Arial" pitchFamily="34" charset="0"/>
                <a:ea typeface="굴림" pitchFamily="34" charset="-127"/>
                <a:cs typeface="Arial" pitchFamily="34" charset="0"/>
              </a:rPr>
              <a:t>– </a:t>
            </a:r>
            <a:r>
              <a:rPr lang="en-US" sz="2400" b="1" dirty="0" smtClean="0">
                <a:solidFill>
                  <a:srgbClr val="800000"/>
                </a:solidFill>
                <a:latin typeface="Arial" pitchFamily="34" charset="0"/>
                <a:ea typeface="굴림" pitchFamily="34" charset="-127"/>
                <a:cs typeface="Arial" pitchFamily="34" charset="0"/>
              </a:rPr>
              <a:t>SHAHED</a:t>
            </a:r>
            <a:br>
              <a:rPr lang="en-US" sz="2400" b="1" dirty="0" smtClean="0">
                <a:solidFill>
                  <a:srgbClr val="800000"/>
                </a:solidFill>
                <a:latin typeface="Arial" pitchFamily="34" charset="0"/>
                <a:ea typeface="굴림" pitchFamily="34" charset="-127"/>
                <a:cs typeface="Arial" pitchFamily="34" charset="0"/>
              </a:rPr>
            </a:br>
            <a:r>
              <a:rPr lang="en-US" sz="2400" b="1" dirty="0" smtClean="0">
                <a:solidFill>
                  <a:srgbClr val="800000"/>
                </a:solidFill>
                <a:latin typeface="Arial" pitchFamily="34" charset="0"/>
                <a:ea typeface="굴림" pitchFamily="34" charset="-127"/>
                <a:cs typeface="Arial" pitchFamily="34" charset="0"/>
              </a:rPr>
              <a:t>TAREEG [SIGMOD’14]</a:t>
            </a:r>
            <a:endParaRPr lang="en-US" sz="2400" b="1" dirty="0">
              <a:solidFill>
                <a:srgbClr val="800000"/>
              </a:solidFill>
              <a:latin typeface="Arial" pitchFamily="34" charset="0"/>
              <a:ea typeface="굴림" pitchFamily="34" charset="-127"/>
              <a:cs typeface="Arial" pitchFamily="34" charset="0"/>
            </a:endParaRPr>
          </a:p>
        </p:txBody>
      </p:sp>
      <p:sp>
        <p:nvSpPr>
          <p:cNvPr id="8" name="Rectangle 7"/>
          <p:cNvSpPr/>
          <p:nvPr/>
        </p:nvSpPr>
        <p:spPr bwMode="auto">
          <a:xfrm rot="5400000">
            <a:off x="6316205" y="3742195"/>
            <a:ext cx="4191000" cy="973810"/>
          </a:xfrm>
          <a:prstGeom prst="rect">
            <a:avLst/>
          </a:prstGeom>
          <a:solidFill>
            <a:srgbClr val="FFC000"/>
          </a:solidFill>
          <a:ln w="38100" cap="flat" cmpd="sng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 err="1">
                <a:solidFill>
                  <a:srgbClr val="800000"/>
                </a:solidFill>
                <a:latin typeface="Arial" pitchFamily="34" charset="0"/>
                <a:ea typeface="굴림" pitchFamily="34" charset="-127"/>
                <a:cs typeface="Arial" pitchFamily="34" charset="0"/>
              </a:rPr>
              <a:t>Spatio</a:t>
            </a:r>
            <a:r>
              <a:rPr lang="en-US" sz="2400" b="1" dirty="0">
                <a:solidFill>
                  <a:srgbClr val="800000"/>
                </a:solidFill>
                <a:latin typeface="Arial" pitchFamily="34" charset="0"/>
                <a:ea typeface="굴림" pitchFamily="34" charset="-127"/>
                <a:cs typeface="Arial" pitchFamily="34" charset="0"/>
              </a:rPr>
              <a:t>-temporal Hadoop</a:t>
            </a:r>
          </a:p>
        </p:txBody>
      </p:sp>
      <p:sp>
        <p:nvSpPr>
          <p:cNvPr id="9" name="Rectangle 8"/>
          <p:cNvSpPr/>
          <p:nvPr/>
        </p:nvSpPr>
        <p:spPr bwMode="auto">
          <a:xfrm>
            <a:off x="2373824" y="2373327"/>
            <a:ext cx="5398576" cy="838200"/>
          </a:xfrm>
          <a:prstGeom prst="rect">
            <a:avLst/>
          </a:prstGeom>
          <a:solidFill>
            <a:srgbClr val="800000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FFFF00"/>
                </a:solidFill>
                <a:latin typeface="Arial" pitchFamily="34" charset="0"/>
                <a:ea typeface="굴림" pitchFamily="34" charset="-127"/>
                <a:cs typeface="Arial" pitchFamily="34" charset="0"/>
              </a:rPr>
              <a:t>Language: </a:t>
            </a:r>
            <a:r>
              <a:rPr lang="en-US" sz="2000" b="1" dirty="0" smtClean="0">
                <a:solidFill>
                  <a:srgbClr val="FFFF00"/>
                </a:solidFill>
                <a:latin typeface="Arial" pitchFamily="34" charset="0"/>
                <a:ea typeface="굴림" pitchFamily="34" charset="-127"/>
                <a:cs typeface="Arial" pitchFamily="34" charset="0"/>
              </a:rPr>
              <a:t>Pigeon [ICDE’14]</a:t>
            </a:r>
            <a:endParaRPr lang="en-US" sz="2000" b="1" dirty="0">
              <a:solidFill>
                <a:srgbClr val="FFFF00"/>
              </a:solidFill>
              <a:latin typeface="Arial" pitchFamily="34" charset="0"/>
              <a:ea typeface="굴림" pitchFamily="34" charset="-127"/>
              <a:cs typeface="Arial" pitchFamily="34" charset="0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304800" y="3360218"/>
            <a:ext cx="7467600" cy="838200"/>
          </a:xfrm>
          <a:prstGeom prst="rect">
            <a:avLst/>
          </a:prstGeom>
          <a:solidFill>
            <a:srgbClr val="800000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FFFF00"/>
                </a:solidFill>
                <a:latin typeface="Arial" pitchFamily="34" charset="0"/>
                <a:ea typeface="굴림" pitchFamily="34" charset="-127"/>
                <a:cs typeface="Arial" pitchFamily="34" charset="0"/>
              </a:rPr>
              <a:t>Operations:</a:t>
            </a:r>
            <a:r>
              <a:rPr lang="en-US" sz="2000" b="1" dirty="0">
                <a:solidFill>
                  <a:srgbClr val="FFFF00"/>
                </a:solidFill>
                <a:latin typeface="Arial" pitchFamily="34" charset="0"/>
                <a:ea typeface="굴림" pitchFamily="34" charset="-127"/>
                <a:cs typeface="Arial" pitchFamily="34" charset="0"/>
              </a:rPr>
              <a:t> </a:t>
            </a:r>
            <a:r>
              <a:rPr lang="en-US" b="1" dirty="0" smtClean="0">
                <a:solidFill>
                  <a:srgbClr val="FFFF00"/>
                </a:solidFill>
                <a:latin typeface="Arial" pitchFamily="34" charset="0"/>
                <a:ea typeface="굴림" pitchFamily="34" charset="-127"/>
                <a:cs typeface="Arial" pitchFamily="34" charset="0"/>
              </a:rPr>
              <a:t>Basic [VLDB’13] </a:t>
            </a:r>
            <a:r>
              <a:rPr lang="en-US" b="1" dirty="0">
                <a:solidFill>
                  <a:srgbClr val="FFFF00"/>
                </a:solidFill>
                <a:latin typeface="Arial" pitchFamily="34" charset="0"/>
                <a:ea typeface="굴림" pitchFamily="34" charset="-127"/>
                <a:cs typeface="Arial" pitchFamily="34" charset="0"/>
              </a:rPr>
              <a:t>– </a:t>
            </a:r>
            <a:r>
              <a:rPr lang="en-US" b="1" dirty="0" err="1" smtClean="0">
                <a:solidFill>
                  <a:srgbClr val="FFFF00"/>
                </a:solidFill>
                <a:latin typeface="Arial" pitchFamily="34" charset="0"/>
                <a:ea typeface="굴림" pitchFamily="34" charset="-127"/>
                <a:cs typeface="Arial" pitchFamily="34" charset="0"/>
              </a:rPr>
              <a:t>CG_Hadoop</a:t>
            </a:r>
            <a:r>
              <a:rPr lang="en-US" b="1" dirty="0" smtClean="0">
                <a:solidFill>
                  <a:srgbClr val="FFFF00"/>
                </a:solidFill>
                <a:latin typeface="Arial" pitchFamily="34" charset="0"/>
                <a:ea typeface="굴림" pitchFamily="34" charset="-127"/>
                <a:cs typeface="Arial" pitchFamily="34" charset="0"/>
              </a:rPr>
              <a:t> [SIGSPATIAL’13]</a:t>
            </a:r>
            <a:br>
              <a:rPr lang="en-US" b="1" dirty="0" smtClean="0">
                <a:solidFill>
                  <a:srgbClr val="FFFF00"/>
                </a:solidFill>
                <a:latin typeface="Arial" pitchFamily="34" charset="0"/>
                <a:ea typeface="굴림" pitchFamily="34" charset="-127"/>
                <a:cs typeface="Arial" pitchFamily="34" charset="0"/>
              </a:rPr>
            </a:br>
            <a:r>
              <a:rPr lang="en-US" b="1" dirty="0" smtClean="0">
                <a:solidFill>
                  <a:srgbClr val="FFFF00"/>
                </a:solidFill>
                <a:latin typeface="Arial" pitchFamily="34" charset="0"/>
                <a:ea typeface="굴림" pitchFamily="34" charset="-127"/>
                <a:cs typeface="Arial" pitchFamily="34" charset="0"/>
              </a:rPr>
              <a:t>Data Mining – Visualization</a:t>
            </a:r>
            <a:endParaRPr lang="en-US" sz="2400" b="1" dirty="0">
              <a:solidFill>
                <a:srgbClr val="FFFF00"/>
              </a:solidFill>
              <a:latin typeface="Arial" pitchFamily="34" charset="0"/>
              <a:ea typeface="굴림" pitchFamily="34" charset="-127"/>
              <a:cs typeface="Arial" pitchFamily="34" charset="0"/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316424" y="4347109"/>
            <a:ext cx="7467600" cy="838200"/>
          </a:xfrm>
          <a:prstGeom prst="rect">
            <a:avLst/>
          </a:prstGeom>
          <a:solidFill>
            <a:srgbClr val="800000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 err="1">
                <a:solidFill>
                  <a:srgbClr val="FFFF00"/>
                </a:solidFill>
                <a:latin typeface="Arial" pitchFamily="34" charset="0"/>
                <a:ea typeface="굴림" pitchFamily="34" charset="-127"/>
                <a:cs typeface="Arial" pitchFamily="34" charset="0"/>
              </a:rPr>
              <a:t>MapReduce</a:t>
            </a:r>
            <a:r>
              <a:rPr lang="en-US" sz="2400" b="1" dirty="0">
                <a:solidFill>
                  <a:srgbClr val="FFFF00"/>
                </a:solidFill>
                <a:latin typeface="Arial" pitchFamily="34" charset="0"/>
                <a:ea typeface="굴림" pitchFamily="34" charset="-127"/>
                <a:cs typeface="Arial" pitchFamily="34" charset="0"/>
              </a:rPr>
              <a:t>: </a:t>
            </a:r>
            <a:r>
              <a:rPr lang="en-US" sz="2000" b="1" dirty="0">
                <a:solidFill>
                  <a:srgbClr val="FFFF00"/>
                </a:solidFill>
                <a:latin typeface="Arial" pitchFamily="34" charset="0"/>
                <a:ea typeface="굴림" pitchFamily="34" charset="-127"/>
                <a:cs typeface="Arial" pitchFamily="34" charset="0"/>
              </a:rPr>
              <a:t>Spatial File Splitter – Spatial Record Reader</a:t>
            </a:r>
            <a:endParaRPr lang="en-US" sz="2400" b="1" dirty="0">
              <a:solidFill>
                <a:srgbClr val="FFFF00"/>
              </a:solidFill>
              <a:latin typeface="Arial" pitchFamily="34" charset="0"/>
              <a:ea typeface="굴림" pitchFamily="34" charset="-127"/>
              <a:cs typeface="Arial" pitchFamily="34" charset="0"/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316424" y="5334000"/>
            <a:ext cx="7467600" cy="838200"/>
          </a:xfrm>
          <a:prstGeom prst="rect">
            <a:avLst/>
          </a:prstGeom>
          <a:solidFill>
            <a:srgbClr val="800000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FFFF00"/>
                </a:solidFill>
                <a:latin typeface="Arial" pitchFamily="34" charset="0"/>
                <a:ea typeface="굴림" pitchFamily="34" charset="-127"/>
                <a:cs typeface="Arial" pitchFamily="34" charset="0"/>
              </a:rPr>
              <a:t>Indexing: </a:t>
            </a:r>
            <a:r>
              <a:rPr lang="en-US" sz="2000" b="1" dirty="0">
                <a:solidFill>
                  <a:srgbClr val="FFFF00"/>
                </a:solidFill>
                <a:latin typeface="Arial" pitchFamily="34" charset="0"/>
                <a:ea typeface="굴림" pitchFamily="34" charset="-127"/>
                <a:cs typeface="Arial" pitchFamily="34" charset="0"/>
              </a:rPr>
              <a:t>Grid File – R-tree – R+-tree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9911" y="2291174"/>
            <a:ext cx="790837" cy="1038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3242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Language Layer: Pigeon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 bwMode="auto">
          <a:xfrm>
            <a:off x="152400" y="2133600"/>
            <a:ext cx="7772400" cy="4191000"/>
          </a:xfrm>
          <a:prstGeom prst="rect">
            <a:avLst/>
          </a:prstGeom>
          <a:solidFill>
            <a:srgbClr val="FFFF66"/>
          </a:solidFill>
          <a:ln w="38100" cap="flat" cmpd="sng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latin typeface="Times New Roman" pitchFamily="18" charset="0"/>
              <a:ea typeface="굴림" pitchFamily="34" charset="-127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424" y="2159130"/>
            <a:ext cx="1893376" cy="126987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 bwMode="auto">
          <a:xfrm>
            <a:off x="152400" y="1143000"/>
            <a:ext cx="7772400" cy="838200"/>
          </a:xfrm>
          <a:prstGeom prst="rect">
            <a:avLst/>
          </a:prstGeom>
          <a:solidFill>
            <a:srgbClr val="92D050"/>
          </a:solidFill>
          <a:ln w="38100" cap="flat" cmpd="sng" algn="ctr">
            <a:solidFill>
              <a:srgbClr val="A5002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 smtClean="0">
                <a:solidFill>
                  <a:srgbClr val="800000"/>
                </a:solidFill>
                <a:latin typeface="Arial" pitchFamily="34" charset="0"/>
                <a:ea typeface="굴림" pitchFamily="34" charset="-127"/>
                <a:cs typeface="Arial" pitchFamily="34" charset="0"/>
              </a:rPr>
              <a:t>Applications</a:t>
            </a:r>
            <a:endParaRPr lang="en-US" sz="2400" b="1" dirty="0">
              <a:solidFill>
                <a:srgbClr val="800000"/>
              </a:solidFill>
              <a:latin typeface="Arial" pitchFamily="34" charset="0"/>
              <a:ea typeface="굴림" pitchFamily="34" charset="-127"/>
              <a:cs typeface="Arial" pitchFamily="34" charset="0"/>
            </a:endParaRPr>
          </a:p>
        </p:txBody>
      </p:sp>
      <p:sp>
        <p:nvSpPr>
          <p:cNvPr id="16" name="Rectangle 15"/>
          <p:cNvSpPr/>
          <p:nvPr/>
        </p:nvSpPr>
        <p:spPr bwMode="auto">
          <a:xfrm rot="5400000">
            <a:off x="6316205" y="3742195"/>
            <a:ext cx="4191000" cy="973810"/>
          </a:xfrm>
          <a:prstGeom prst="rect">
            <a:avLst/>
          </a:prstGeom>
          <a:solidFill>
            <a:srgbClr val="FFC000"/>
          </a:solidFill>
          <a:ln w="38100" cap="flat" cmpd="sng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 err="1">
                <a:solidFill>
                  <a:srgbClr val="800000"/>
                </a:solidFill>
                <a:latin typeface="Arial" pitchFamily="34" charset="0"/>
                <a:ea typeface="굴림" pitchFamily="34" charset="-127"/>
                <a:cs typeface="Arial" pitchFamily="34" charset="0"/>
              </a:rPr>
              <a:t>Spatio</a:t>
            </a:r>
            <a:r>
              <a:rPr lang="en-US" sz="2400" b="1" dirty="0">
                <a:solidFill>
                  <a:srgbClr val="800000"/>
                </a:solidFill>
                <a:latin typeface="Arial" pitchFamily="34" charset="0"/>
                <a:ea typeface="굴림" pitchFamily="34" charset="-127"/>
                <a:cs typeface="Arial" pitchFamily="34" charset="0"/>
              </a:rPr>
              <a:t>-temporal Hadoop</a:t>
            </a:r>
          </a:p>
        </p:txBody>
      </p:sp>
      <p:sp>
        <p:nvSpPr>
          <p:cNvPr id="17" name="Rectangle 16"/>
          <p:cNvSpPr/>
          <p:nvPr/>
        </p:nvSpPr>
        <p:spPr bwMode="auto">
          <a:xfrm>
            <a:off x="2921430" y="2373327"/>
            <a:ext cx="4850970" cy="838200"/>
          </a:xfrm>
          <a:prstGeom prst="rect">
            <a:avLst/>
          </a:prstGeom>
          <a:solidFill>
            <a:srgbClr val="800000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 smtClean="0">
                <a:solidFill>
                  <a:srgbClr val="FFFF00"/>
                </a:solidFill>
                <a:latin typeface="Arial" pitchFamily="34" charset="0"/>
                <a:ea typeface="굴림" pitchFamily="34" charset="-127"/>
                <a:cs typeface="Arial" pitchFamily="34" charset="0"/>
              </a:rPr>
              <a:t>Language: </a:t>
            </a:r>
            <a:r>
              <a:rPr lang="en-US" sz="2400" b="1" dirty="0">
                <a:solidFill>
                  <a:srgbClr val="FFFF00"/>
                </a:solidFill>
                <a:latin typeface="Arial" pitchFamily="34" charset="0"/>
                <a:ea typeface="굴림" pitchFamily="34" charset="-127"/>
                <a:cs typeface="Arial" pitchFamily="34" charset="0"/>
              </a:rPr>
              <a:t>Pigeon</a:t>
            </a:r>
          </a:p>
        </p:txBody>
      </p:sp>
      <p:sp>
        <p:nvSpPr>
          <p:cNvPr id="18" name="Rectangle 17"/>
          <p:cNvSpPr/>
          <p:nvPr/>
        </p:nvSpPr>
        <p:spPr bwMode="auto">
          <a:xfrm>
            <a:off x="304800" y="3360218"/>
            <a:ext cx="7467600" cy="838200"/>
          </a:xfrm>
          <a:prstGeom prst="rect">
            <a:avLst/>
          </a:prstGeom>
          <a:solidFill>
            <a:srgbClr val="800000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 smtClean="0">
                <a:solidFill>
                  <a:srgbClr val="FFFF00"/>
                </a:solidFill>
                <a:latin typeface="Arial" pitchFamily="34" charset="0"/>
                <a:ea typeface="굴림" pitchFamily="34" charset="-127"/>
                <a:cs typeface="Arial" pitchFamily="34" charset="0"/>
              </a:rPr>
              <a:t>Operations Layer</a:t>
            </a:r>
            <a:endParaRPr lang="en-US" sz="2400" b="1" dirty="0">
              <a:solidFill>
                <a:srgbClr val="FFFF00"/>
              </a:solidFill>
              <a:latin typeface="Arial" pitchFamily="34" charset="0"/>
              <a:ea typeface="굴림" pitchFamily="34" charset="-127"/>
              <a:cs typeface="Arial" pitchFamily="34" charset="0"/>
            </a:endParaRPr>
          </a:p>
        </p:txBody>
      </p:sp>
      <p:sp>
        <p:nvSpPr>
          <p:cNvPr id="19" name="Rectangle 18"/>
          <p:cNvSpPr/>
          <p:nvPr/>
        </p:nvSpPr>
        <p:spPr bwMode="auto">
          <a:xfrm>
            <a:off x="316424" y="4347109"/>
            <a:ext cx="7467600" cy="838200"/>
          </a:xfrm>
          <a:prstGeom prst="rect">
            <a:avLst/>
          </a:prstGeom>
          <a:solidFill>
            <a:srgbClr val="800000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 err="1" smtClean="0">
                <a:solidFill>
                  <a:srgbClr val="FFFF00"/>
                </a:solidFill>
                <a:latin typeface="Arial" pitchFamily="34" charset="0"/>
                <a:ea typeface="굴림" pitchFamily="34" charset="-127"/>
                <a:cs typeface="Arial" pitchFamily="34" charset="0"/>
              </a:rPr>
              <a:t>MapReduce</a:t>
            </a:r>
            <a:r>
              <a:rPr lang="en-US" sz="2400" b="1" dirty="0" smtClean="0">
                <a:solidFill>
                  <a:srgbClr val="FFFF00"/>
                </a:solidFill>
                <a:latin typeface="Arial" pitchFamily="34" charset="0"/>
                <a:ea typeface="굴림" pitchFamily="34" charset="-127"/>
                <a:cs typeface="Arial" pitchFamily="34" charset="0"/>
              </a:rPr>
              <a:t> Layer</a:t>
            </a:r>
            <a:endParaRPr lang="en-US" sz="2400" b="1" dirty="0">
              <a:solidFill>
                <a:srgbClr val="FFFF00"/>
              </a:solidFill>
              <a:latin typeface="Arial" pitchFamily="34" charset="0"/>
              <a:ea typeface="굴림" pitchFamily="34" charset="-127"/>
              <a:cs typeface="Arial" pitchFamily="34" charset="0"/>
            </a:endParaRPr>
          </a:p>
        </p:txBody>
      </p:sp>
      <p:sp>
        <p:nvSpPr>
          <p:cNvPr id="20" name="Rectangle 19"/>
          <p:cNvSpPr/>
          <p:nvPr/>
        </p:nvSpPr>
        <p:spPr bwMode="auto">
          <a:xfrm>
            <a:off x="316424" y="5334000"/>
            <a:ext cx="7467600" cy="838200"/>
          </a:xfrm>
          <a:prstGeom prst="rect">
            <a:avLst/>
          </a:prstGeom>
          <a:solidFill>
            <a:srgbClr val="800000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 smtClean="0">
                <a:solidFill>
                  <a:srgbClr val="FFFF00"/>
                </a:solidFill>
                <a:latin typeface="Arial" pitchFamily="34" charset="0"/>
                <a:ea typeface="굴림" pitchFamily="34" charset="-127"/>
                <a:cs typeface="Arial" pitchFamily="34" charset="0"/>
              </a:rPr>
              <a:t>Indexing Layer</a:t>
            </a:r>
            <a:endParaRPr lang="en-US" sz="2400" b="1" dirty="0">
              <a:solidFill>
                <a:srgbClr val="FFFF00"/>
              </a:solidFill>
              <a:latin typeface="Arial" pitchFamily="34" charset="0"/>
              <a:ea typeface="굴림" pitchFamily="34" charset="-127"/>
              <a:cs typeface="Arial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9911" y="2291174"/>
            <a:ext cx="790837" cy="1038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982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" dur="indefinite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3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" dur="indefinite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6" dur="indefinite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9" dur="indefinite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1" dur="indefinite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2" dur="indefinite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1" animBg="1"/>
      <p:bldP spid="16" grpId="1" animBg="1"/>
      <p:bldP spid="18" grpId="0" animBg="1"/>
      <p:bldP spid="19" grpId="0" animBg="1"/>
      <p:bldP spid="2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Pigeon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Hides the complexity of the system with a high level language</a:t>
            </a:r>
          </a:p>
          <a:p>
            <a:r>
              <a:rPr lang="en-US" dirty="0" smtClean="0"/>
              <a:t>Extends Pig Latin with OGC-compliant primitives</a:t>
            </a:r>
          </a:p>
          <a:p>
            <a:pPr lvl="1"/>
            <a:r>
              <a:rPr lang="en-US" sz="2800" dirty="0" smtClean="0"/>
              <a:t>Spatial data types </a:t>
            </a:r>
            <a:r>
              <a:rPr lang="en-US" dirty="0" smtClean="0"/>
              <a:t>(e.g., Polygon)</a:t>
            </a:r>
          </a:p>
          <a:p>
            <a:pPr lvl="1"/>
            <a:r>
              <a:rPr lang="en-US" sz="2800" dirty="0" smtClean="0"/>
              <a:t>Basic operations </a:t>
            </a:r>
            <a:r>
              <a:rPr lang="en-US" dirty="0" smtClean="0"/>
              <a:t>(e.g., Area)</a:t>
            </a:r>
          </a:p>
          <a:p>
            <a:pPr lvl="1"/>
            <a:r>
              <a:rPr lang="en-US" sz="2800" dirty="0" smtClean="0"/>
              <a:t>Spatial predicates </a:t>
            </a:r>
            <a:r>
              <a:rPr lang="en-US" dirty="0" smtClean="0"/>
              <a:t>(e.g., Touches)</a:t>
            </a:r>
          </a:p>
          <a:p>
            <a:pPr lvl="1"/>
            <a:r>
              <a:rPr lang="en-US" sz="2800" dirty="0" smtClean="0"/>
              <a:t>Spatial analysis </a:t>
            </a:r>
            <a:r>
              <a:rPr lang="en-US" dirty="0" smtClean="0"/>
              <a:t>(e.g., Union)</a:t>
            </a:r>
          </a:p>
          <a:p>
            <a:pPr lvl="1"/>
            <a:r>
              <a:rPr lang="en-US" sz="2800" dirty="0" smtClean="0"/>
              <a:t>Spatial aggregate functions </a:t>
            </a:r>
            <a:r>
              <a:rPr lang="en-US" dirty="0" smtClean="0"/>
              <a:t>(e.g., Convex Hull)</a:t>
            </a:r>
          </a:p>
        </p:txBody>
      </p:sp>
      <p:sp>
        <p:nvSpPr>
          <p:cNvPr id="4" name="Rectangle 3"/>
          <p:cNvSpPr/>
          <p:nvPr/>
        </p:nvSpPr>
        <p:spPr>
          <a:xfrm>
            <a:off x="304800" y="6142539"/>
            <a:ext cx="8610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</a:rPr>
              <a:t>A. Eldawy and M. F. </a:t>
            </a:r>
            <a:r>
              <a:rPr lang="en-US" b="1" dirty="0" err="1">
                <a:latin typeface="Times New Roman" panose="02020603050405020304" pitchFamily="18" charset="0"/>
              </a:rPr>
              <a:t>Mokbel</a:t>
            </a:r>
            <a:r>
              <a:rPr lang="en-US" b="1" dirty="0">
                <a:latin typeface="Times New Roman" panose="02020603050405020304" pitchFamily="18" charset="0"/>
              </a:rPr>
              <a:t>. Pigeon: A Spatial </a:t>
            </a:r>
            <a:r>
              <a:rPr lang="en-US" b="1" dirty="0" err="1" smtClean="0">
                <a:latin typeface="Times New Roman" panose="02020603050405020304" pitchFamily="18" charset="0"/>
              </a:rPr>
              <a:t>MapReduce</a:t>
            </a:r>
            <a:r>
              <a:rPr lang="en-US" b="1" dirty="0" smtClean="0">
                <a:latin typeface="Times New Roman" panose="02020603050405020304" pitchFamily="18" charset="0"/>
              </a:rPr>
              <a:t> Language</a:t>
            </a:r>
            <a:r>
              <a:rPr lang="en-US" b="1" dirty="0">
                <a:latin typeface="Times New Roman" panose="02020603050405020304" pitchFamily="18" charset="0"/>
              </a:rPr>
              <a:t>. In </a:t>
            </a:r>
            <a:r>
              <a:rPr lang="en-US" b="1" i="1" dirty="0">
                <a:latin typeface="Times New Roman" panose="02020603050405020304" pitchFamily="18" charset="0"/>
              </a:rPr>
              <a:t>ICDE</a:t>
            </a:r>
            <a:r>
              <a:rPr lang="en-US" b="1" dirty="0">
                <a:latin typeface="Times New Roman" panose="02020603050405020304" pitchFamily="18" charset="0"/>
              </a:rPr>
              <a:t>, 2014</a:t>
            </a:r>
            <a:endParaRPr lang="en-US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3022" y="2438400"/>
            <a:ext cx="1429273" cy="1877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119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um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UfoM">
      <a:majorFont>
        <a:latin typeface="HY견고딕"/>
        <a:ea typeface="HY견고딕"/>
        <a:cs typeface=""/>
      </a:majorFont>
      <a:minorFont>
        <a:latin typeface="Times New Roman"/>
        <a:ea typeface="HyhwpEQ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38100" cap="flat" cmpd="sng" algn="ctr">
          <a:solidFill>
            <a:srgbClr val="A5002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ea typeface="굴림" pitchFamily="34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38100" cap="flat" cmpd="sng" algn="ctr">
          <a:solidFill>
            <a:srgbClr val="A5002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ea typeface="굴림" pitchFamily="34" charset="-127"/>
          </a:defRPr>
        </a:defPPr>
      </a:lstStyle>
    </a:lnDef>
  </a:objectDefaults>
  <a:extraClrSchemeLst>
    <a:extraClrScheme>
      <a:clrScheme name="UfoM 1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foM 2">
        <a:dk1>
          <a:srgbClr val="000000"/>
        </a:dk1>
        <a:lt1>
          <a:srgbClr val="FFFFFF"/>
        </a:lt1>
        <a:dk2>
          <a:srgbClr val="005250"/>
        </a:dk2>
        <a:lt2>
          <a:srgbClr val="808080"/>
        </a:lt2>
        <a:accent1>
          <a:srgbClr val="008080"/>
        </a:accent1>
        <a:accent2>
          <a:srgbClr val="1CB094"/>
        </a:accent2>
        <a:accent3>
          <a:srgbClr val="FFFFFF"/>
        </a:accent3>
        <a:accent4>
          <a:srgbClr val="000000"/>
        </a:accent4>
        <a:accent5>
          <a:srgbClr val="AAC0C0"/>
        </a:accent5>
        <a:accent6>
          <a:srgbClr val="189F86"/>
        </a:accent6>
        <a:hlink>
          <a:srgbClr val="99D1C2"/>
        </a:hlink>
        <a:folHlink>
          <a:srgbClr val="66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foM 3">
        <a:dk1>
          <a:srgbClr val="000000"/>
        </a:dk1>
        <a:lt1>
          <a:srgbClr val="F2F3C7"/>
        </a:lt1>
        <a:dk2>
          <a:srgbClr val="333300"/>
        </a:dk2>
        <a:lt2>
          <a:srgbClr val="808080"/>
        </a:lt2>
        <a:accent1>
          <a:srgbClr val="747660"/>
        </a:accent1>
        <a:accent2>
          <a:srgbClr val="A99B69"/>
        </a:accent2>
        <a:accent3>
          <a:srgbClr val="F7F8E0"/>
        </a:accent3>
        <a:accent4>
          <a:srgbClr val="000000"/>
        </a:accent4>
        <a:accent5>
          <a:srgbClr val="BCBDB6"/>
        </a:accent5>
        <a:accent6>
          <a:srgbClr val="998C5E"/>
        </a:accent6>
        <a:hlink>
          <a:srgbClr val="959167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foM 4">
        <a:dk1>
          <a:srgbClr val="000000"/>
        </a:dk1>
        <a:lt1>
          <a:srgbClr val="FFFFFF"/>
        </a:lt1>
        <a:dk2>
          <a:srgbClr val="000066"/>
        </a:dk2>
        <a:lt2>
          <a:srgbClr val="808080"/>
        </a:lt2>
        <a:accent1>
          <a:srgbClr val="194293"/>
        </a:accent1>
        <a:accent2>
          <a:srgbClr val="9999CC"/>
        </a:accent2>
        <a:accent3>
          <a:srgbClr val="FFFFFF"/>
        </a:accent3>
        <a:accent4>
          <a:srgbClr val="000000"/>
        </a:accent4>
        <a:accent5>
          <a:srgbClr val="ABB0C8"/>
        </a:accent5>
        <a:accent6>
          <a:srgbClr val="8A8AB9"/>
        </a:accent6>
        <a:hlink>
          <a:srgbClr val="CCCCE6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foM 5">
        <a:dk1>
          <a:srgbClr val="000000"/>
        </a:dk1>
        <a:lt1>
          <a:srgbClr val="FFFFFF"/>
        </a:lt1>
        <a:dk2>
          <a:srgbClr val="4C0026"/>
        </a:dk2>
        <a:lt2>
          <a:srgbClr val="808080"/>
        </a:lt2>
        <a:accent1>
          <a:srgbClr val="7C1C45"/>
        </a:accent1>
        <a:accent2>
          <a:srgbClr val="C15D75"/>
        </a:accent2>
        <a:accent3>
          <a:srgbClr val="FFFFFF"/>
        </a:accent3>
        <a:accent4>
          <a:srgbClr val="000000"/>
        </a:accent4>
        <a:accent5>
          <a:srgbClr val="BFABB0"/>
        </a:accent5>
        <a:accent6>
          <a:srgbClr val="AF5369"/>
        </a:accent6>
        <a:hlink>
          <a:srgbClr val="C29D8C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Jie</Template>
  <TotalTime>3564</TotalTime>
  <Words>1417</Words>
  <Application>Microsoft Office PowerPoint</Application>
  <PresentationFormat>On-screen Show (4:3)</PresentationFormat>
  <Paragraphs>306</Paragraphs>
  <Slides>43</Slides>
  <Notes>4</Notes>
  <HiddenSlides>1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54" baseType="lpstr">
      <vt:lpstr>굴림</vt:lpstr>
      <vt:lpstr>Arial</vt:lpstr>
      <vt:lpstr>Arial Black</vt:lpstr>
      <vt:lpstr>Calibri</vt:lpstr>
      <vt:lpstr>Cambria Math</vt:lpstr>
      <vt:lpstr>Courier New</vt:lpstr>
      <vt:lpstr>HY견고딕</vt:lpstr>
      <vt:lpstr>HyhwpEQ</vt:lpstr>
      <vt:lpstr>Times New Roman</vt:lpstr>
      <vt:lpstr>Wingdings</vt:lpstr>
      <vt:lpstr>umn</vt:lpstr>
      <vt:lpstr>SpatialHadoop Towards Flexible and Scalable Spatial Processing using MapReduce http://spatialhadoop.cs.umn.edu/ @spatialhadoop</vt:lpstr>
      <vt:lpstr>Hadoop</vt:lpstr>
      <vt:lpstr>Spatial data</vt:lpstr>
      <vt:lpstr>Example</vt:lpstr>
      <vt:lpstr>SpatialHadoop</vt:lpstr>
      <vt:lpstr>Example: Partitioning of 400 GB OSM Data</vt:lpstr>
      <vt:lpstr>SpatialHadoop Architecture</vt:lpstr>
      <vt:lpstr>Language Layer: Pigeon</vt:lpstr>
      <vt:lpstr>Pigeon</vt:lpstr>
      <vt:lpstr>Example</vt:lpstr>
      <vt:lpstr>Indexing</vt:lpstr>
      <vt:lpstr>Storage Layer</vt:lpstr>
      <vt:lpstr>Index Structure</vt:lpstr>
      <vt:lpstr>Index Building - Partitioning</vt:lpstr>
      <vt:lpstr>Index Building – Local  Global</vt:lpstr>
      <vt:lpstr>MapReduce Layer</vt:lpstr>
      <vt:lpstr>MapReduce Layer</vt:lpstr>
      <vt:lpstr>Map Phase in SpatialHadoop</vt:lpstr>
      <vt:lpstr>Operations Layer</vt:lpstr>
      <vt:lpstr>Operations Layer</vt:lpstr>
      <vt:lpstr>Range Query</vt:lpstr>
      <vt:lpstr>Skyline (Maximal Vectors)</vt:lpstr>
      <vt:lpstr>Skyline in CG_Hadoop</vt:lpstr>
      <vt:lpstr>Applications</vt:lpstr>
      <vt:lpstr>MNTG - World-wide traffic generator for road networks</vt:lpstr>
      <vt:lpstr>SHAHED – A tool for querying and visualizing spatio-temporal satellite data</vt:lpstr>
      <vt:lpstr>TAREEG – Web-based extractor for OpenStreetMap data based on MapReduce</vt:lpstr>
      <vt:lpstr>Spatio-temporal Hadoop</vt:lpstr>
      <vt:lpstr>Spatio-temporal Hadoop</vt:lpstr>
      <vt:lpstr>Spatio-temporal Index</vt:lpstr>
      <vt:lpstr>Conclusion</vt:lpstr>
      <vt:lpstr>Thank you</vt:lpstr>
      <vt:lpstr>Reference Point</vt:lpstr>
      <vt:lpstr>Index building</vt:lpstr>
      <vt:lpstr>Index Building for NASA Data</vt:lpstr>
      <vt:lpstr>Related Work</vt:lpstr>
      <vt:lpstr>Map plan – Hadoop</vt:lpstr>
      <vt:lpstr>KNN</vt:lpstr>
      <vt:lpstr>KNN</vt:lpstr>
      <vt:lpstr>Spatial Join</vt:lpstr>
      <vt:lpstr>Range query</vt:lpstr>
      <vt:lpstr>K Nearest Neighbor</vt:lpstr>
      <vt:lpstr>Spatial Join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SpatialHadoop</dc:title>
  <dc:creator>Ah</dc:creator>
  <cp:lastModifiedBy>Eldawy</cp:lastModifiedBy>
  <cp:revision>317</cp:revision>
  <cp:lastPrinted>2013-01-24T19:56:22Z</cp:lastPrinted>
  <dcterms:created xsi:type="dcterms:W3CDTF">2012-09-29T21:33:06Z</dcterms:created>
  <dcterms:modified xsi:type="dcterms:W3CDTF">2014-06-22T22:01:07Z</dcterms:modified>
</cp:coreProperties>
</file>